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bFtAypDzRFJsBMjbE0s79jYnQ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22"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d92ee191c6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gd92ee191c6_0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14: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16: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2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22: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 name="Google Shape;54;p2: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3: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 name="Google Shape;66;p4: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p5: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d0fa1da434_1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gd0fa1da434_1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1: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0fa1da434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d0fa1da434_0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13: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6"/>
        <p:cNvGrpSpPr/>
        <p:nvPr/>
      </p:nvGrpSpPr>
      <p:grpSpPr>
        <a:xfrm>
          <a:off x="0" y="0"/>
          <a:ext cx="0" cy="0"/>
          <a:chOff x="0" y="0"/>
          <a:chExt cx="0" cy="0"/>
        </a:xfrm>
      </p:grpSpPr>
      <p:sp>
        <p:nvSpPr>
          <p:cNvPr id="17" name="Google Shape;17;p24"/>
          <p:cNvSpPr txBox="1">
            <a:spLocks noGrp="1"/>
          </p:cNvSpPr>
          <p:nvPr>
            <p:ph type="ctrTitle"/>
          </p:nvPr>
        </p:nvSpPr>
        <p:spPr>
          <a:xfrm>
            <a:off x="685800" y="2125980"/>
            <a:ext cx="7772400" cy="144018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4"/>
          <p:cNvSpPr txBox="1">
            <a:spLocks noGrp="1"/>
          </p:cNvSpPr>
          <p:nvPr>
            <p:ph type="subTitle" idx="1"/>
          </p:nvPr>
        </p:nvSpPr>
        <p:spPr>
          <a:xfrm>
            <a:off x="1371600" y="3840480"/>
            <a:ext cx="6400800" cy="17145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4"/>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4"/>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4"/>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2"/>
        <p:cNvGrpSpPr/>
        <p:nvPr/>
      </p:nvGrpSpPr>
      <p:grpSpPr>
        <a:xfrm>
          <a:off x="0" y="0"/>
          <a:ext cx="0" cy="0"/>
          <a:chOff x="0" y="0"/>
          <a:chExt cx="0" cy="0"/>
        </a:xfrm>
      </p:grpSpPr>
      <p:sp>
        <p:nvSpPr>
          <p:cNvPr id="23" name="Google Shape;23;p25"/>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i="0">
                <a:solidFill>
                  <a:schemeClr val="dk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25"/>
          <p:cNvSpPr txBox="1">
            <a:spLocks noGrp="1"/>
          </p:cNvSpPr>
          <p:nvPr>
            <p:ph type="body" idx="1"/>
          </p:nvPr>
        </p:nvSpPr>
        <p:spPr>
          <a:xfrm>
            <a:off x="238937" y="2083435"/>
            <a:ext cx="8666124" cy="376555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sz="2000" b="0" i="0">
                <a:solidFill>
                  <a:schemeClr val="dk1"/>
                </a:solidFill>
                <a:latin typeface="Trebuchet MS"/>
                <a:ea typeface="Trebuchet MS"/>
                <a:cs typeface="Trebuchet MS"/>
                <a:sym typeface="Trebuchet MS"/>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5" name="Google Shape;25;p25"/>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5"/>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5"/>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8"/>
        <p:cNvGrpSpPr/>
        <p:nvPr/>
      </p:nvGrpSpPr>
      <p:grpSpPr>
        <a:xfrm>
          <a:off x="0" y="0"/>
          <a:ext cx="0" cy="0"/>
          <a:chOff x="0" y="0"/>
          <a:chExt cx="0" cy="0"/>
        </a:xfrm>
      </p:grpSpPr>
      <p:sp>
        <p:nvSpPr>
          <p:cNvPr id="29" name="Google Shape;29;p26"/>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i="0">
                <a:solidFill>
                  <a:schemeClr val="dk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6"/>
          <p:cNvSpPr txBox="1">
            <a:spLocks noGrp="1"/>
          </p:cNvSpPr>
          <p:nvPr>
            <p:ph type="body" idx="1"/>
          </p:nvPr>
        </p:nvSpPr>
        <p:spPr>
          <a:xfrm>
            <a:off x="45720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26"/>
          <p:cNvSpPr txBox="1">
            <a:spLocks noGrp="1"/>
          </p:cNvSpPr>
          <p:nvPr>
            <p:ph type="body" idx="2"/>
          </p:nvPr>
        </p:nvSpPr>
        <p:spPr>
          <a:xfrm>
            <a:off x="470916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26"/>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6"/>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6"/>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5"/>
        <p:cNvGrpSpPr/>
        <p:nvPr/>
      </p:nvGrpSpPr>
      <p:grpSpPr>
        <a:xfrm>
          <a:off x="0" y="0"/>
          <a:ext cx="0" cy="0"/>
          <a:chOff x="0" y="0"/>
          <a:chExt cx="0" cy="0"/>
        </a:xfrm>
      </p:grpSpPr>
      <p:sp>
        <p:nvSpPr>
          <p:cNvPr id="36" name="Google Shape;36;p27"/>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i="0">
                <a:solidFill>
                  <a:schemeClr val="dk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7"/>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7"/>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7"/>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0"/>
        <p:cNvGrpSpPr/>
        <p:nvPr/>
      </p:nvGrpSpPr>
      <p:grpSpPr>
        <a:xfrm>
          <a:off x="0" y="0"/>
          <a:ext cx="0" cy="0"/>
          <a:chOff x="0" y="0"/>
          <a:chExt cx="0" cy="0"/>
        </a:xfrm>
      </p:grpSpPr>
      <p:sp>
        <p:nvSpPr>
          <p:cNvPr id="41" name="Google Shape;41;p28"/>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8"/>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8"/>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p:nvPr/>
        </p:nvSpPr>
        <p:spPr>
          <a:xfrm>
            <a:off x="0" y="0"/>
            <a:ext cx="9144000" cy="6858000"/>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Google Shape;7;p23"/>
          <p:cNvSpPr/>
          <p:nvPr/>
        </p:nvSpPr>
        <p:spPr>
          <a:xfrm>
            <a:off x="0" y="2016251"/>
            <a:ext cx="9144000" cy="4079748"/>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 name="Google Shape;8;p23"/>
          <p:cNvSpPr/>
          <p:nvPr/>
        </p:nvSpPr>
        <p:spPr>
          <a:xfrm>
            <a:off x="0" y="6096005"/>
            <a:ext cx="9143999" cy="76199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 name="Google Shape;9;p23"/>
          <p:cNvSpPr/>
          <p:nvPr/>
        </p:nvSpPr>
        <p:spPr>
          <a:xfrm>
            <a:off x="0" y="6100571"/>
            <a:ext cx="9144000" cy="0"/>
          </a:xfrm>
          <a:custGeom>
            <a:avLst/>
            <a:gdLst/>
            <a:ahLst/>
            <a:cxnLst/>
            <a:rect l="l" t="t" r="r" b="b"/>
            <a:pathLst>
              <a:path w="9144000" h="120000" extrusionOk="0">
                <a:moveTo>
                  <a:pt x="0" y="0"/>
                </a:moveTo>
                <a:lnTo>
                  <a:pt x="9144000" y="0"/>
                </a:lnTo>
              </a:path>
            </a:pathLst>
          </a:custGeom>
          <a:noFill/>
          <a:ln w="127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Google Shape;10;p23"/>
          <p:cNvSpPr/>
          <p:nvPr/>
        </p:nvSpPr>
        <p:spPr>
          <a:xfrm>
            <a:off x="1443989" y="1847850"/>
            <a:ext cx="6571615" cy="0"/>
          </a:xfrm>
          <a:custGeom>
            <a:avLst/>
            <a:gdLst/>
            <a:ahLst/>
            <a:cxnLst/>
            <a:rect l="l" t="t" r="r" b="b"/>
            <a:pathLst>
              <a:path w="6571615" h="120000" extrusionOk="0">
                <a:moveTo>
                  <a:pt x="0" y="0"/>
                </a:moveTo>
                <a:lnTo>
                  <a:pt x="6571360" y="0"/>
                </a:lnTo>
              </a:path>
            </a:pathLst>
          </a:custGeom>
          <a:noFill/>
          <a:ln w="31750" cap="flat" cmpd="sng">
            <a:solidFill>
              <a:srgbClr val="B71E42"/>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Google Shape;11;p23"/>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3200" b="0" i="0" u="none" strike="noStrike" cap="non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3"/>
          <p:cNvSpPr txBox="1">
            <a:spLocks noGrp="1"/>
          </p:cNvSpPr>
          <p:nvPr>
            <p:ph type="body" idx="1"/>
          </p:nvPr>
        </p:nvSpPr>
        <p:spPr>
          <a:xfrm>
            <a:off x="238937" y="2083435"/>
            <a:ext cx="8666124" cy="376555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2000" b="0" i="0" u="none" strike="noStrike" cap="none">
                <a:solidFill>
                  <a:schemeClr val="dk1"/>
                </a:solidFill>
                <a:latin typeface="Trebuchet MS"/>
                <a:ea typeface="Trebuchet MS"/>
                <a:cs typeface="Trebuchet MS"/>
                <a:sym typeface="Trebuchet MS"/>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3" name="Google Shape;13;p23"/>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3"/>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3"/>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ntact360.ca/resource-type/build-your-confidence-project-your-confidence-interview-advice-for-job-seek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igitalmarketinginstitute.com/en-ca/blog/7-effective-interview-tips-for-any-digital-marketing-jo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forbes.com/sites/jonyoushaei/2014/10/20/12-surprising-job-interview-tips/#1a6f205850f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
          <p:cNvSpPr txBox="1">
            <a:spLocks noGrp="1"/>
          </p:cNvSpPr>
          <p:nvPr>
            <p:ph type="ctrTitle"/>
          </p:nvPr>
        </p:nvSpPr>
        <p:spPr>
          <a:xfrm>
            <a:off x="991200" y="381000"/>
            <a:ext cx="6781200" cy="1362600"/>
          </a:xfrm>
          <a:prstGeom prst="rect">
            <a:avLst/>
          </a:prstGeom>
          <a:noFill/>
          <a:ln>
            <a:noFill/>
          </a:ln>
        </p:spPr>
        <p:txBody>
          <a:bodyPr spcFirstLastPara="1" wrap="square" lIns="0" tIns="81275" rIns="0" bIns="0" anchor="t" anchorCtr="0">
            <a:spAutoFit/>
          </a:bodyPr>
          <a:lstStyle/>
          <a:p>
            <a:pPr marL="1468120" marR="5080" lvl="0" indent="-1456055" algn="ctr" rtl="0">
              <a:lnSpc>
                <a:spcPct val="108000"/>
              </a:lnSpc>
              <a:spcBef>
                <a:spcPts val="0"/>
              </a:spcBef>
              <a:spcAft>
                <a:spcPts val="0"/>
              </a:spcAft>
              <a:buNone/>
            </a:pPr>
            <a:r>
              <a:rPr lang="en-US" sz="4000" b="1"/>
              <a:t>10 Basic</a:t>
            </a:r>
            <a:r>
              <a:rPr lang="en-US" sz="4000" b="1">
                <a:latin typeface="Trebuchet MS"/>
                <a:ea typeface="Trebuchet MS"/>
                <a:cs typeface="Trebuchet MS"/>
                <a:sym typeface="Trebuchet MS"/>
              </a:rPr>
              <a:t> </a:t>
            </a:r>
            <a:r>
              <a:rPr lang="en-US" sz="4000" b="1"/>
              <a:t>Job </a:t>
            </a:r>
            <a:r>
              <a:rPr lang="en-US" sz="4000" b="1">
                <a:latin typeface="Trebuchet MS"/>
                <a:ea typeface="Trebuchet MS"/>
                <a:cs typeface="Trebuchet MS"/>
                <a:sym typeface="Trebuchet MS"/>
              </a:rPr>
              <a:t>I</a:t>
            </a:r>
            <a:r>
              <a:rPr lang="en-US" sz="4000" b="1"/>
              <a:t>nterview</a:t>
            </a:r>
            <a:endParaRPr sz="4000" b="1"/>
          </a:p>
          <a:p>
            <a:pPr marL="1468120" marR="5080" lvl="0" indent="-1456055" algn="ctr" rtl="0">
              <a:lnSpc>
                <a:spcPct val="108000"/>
              </a:lnSpc>
              <a:spcBef>
                <a:spcPts val="0"/>
              </a:spcBef>
              <a:spcAft>
                <a:spcPts val="0"/>
              </a:spcAft>
              <a:buNone/>
            </a:pPr>
            <a:r>
              <a:rPr lang="en-US" sz="4000" b="1"/>
              <a:t>Questions</a:t>
            </a:r>
            <a:endParaRPr sz="4000">
              <a:latin typeface="Trebuchet MS"/>
              <a:ea typeface="Trebuchet MS"/>
              <a:cs typeface="Trebuchet MS"/>
              <a:sym typeface="Trebuchet MS"/>
            </a:endParaRPr>
          </a:p>
        </p:txBody>
      </p:sp>
      <p:sp>
        <p:nvSpPr>
          <p:cNvPr id="49" name="Google Shape;49;p1"/>
          <p:cNvSpPr txBox="1">
            <a:spLocks noGrp="1"/>
          </p:cNvSpPr>
          <p:nvPr>
            <p:ph type="subTitle" idx="1"/>
          </p:nvPr>
        </p:nvSpPr>
        <p:spPr>
          <a:xfrm>
            <a:off x="1403555" y="5181600"/>
            <a:ext cx="6400800" cy="615553"/>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Compiled by the Saskatoon Industry Education Council: www.saskatooniec.ca</a:t>
            </a:r>
            <a:endParaRPr/>
          </a:p>
        </p:txBody>
      </p:sp>
      <p:pic>
        <p:nvPicPr>
          <p:cNvPr id="50" name="Google Shape;50;p1"/>
          <p:cNvPicPr preferRelativeResize="0"/>
          <p:nvPr/>
        </p:nvPicPr>
        <p:blipFill>
          <a:blip r:embed="rId3">
            <a:alphaModFix/>
          </a:blip>
          <a:stretch>
            <a:fillRect/>
          </a:stretch>
        </p:blipFill>
        <p:spPr>
          <a:xfrm>
            <a:off x="4415425" y="1656250"/>
            <a:ext cx="4053551" cy="4053551"/>
          </a:xfrm>
          <a:prstGeom prst="rect">
            <a:avLst/>
          </a:prstGeom>
          <a:noFill/>
          <a:ln>
            <a:noFill/>
          </a:ln>
        </p:spPr>
      </p:pic>
      <p:pic>
        <p:nvPicPr>
          <p:cNvPr id="51" name="Google Shape;51;p1"/>
          <p:cNvPicPr preferRelativeResize="0"/>
          <p:nvPr/>
        </p:nvPicPr>
        <p:blipFill>
          <a:blip r:embed="rId4">
            <a:alphaModFix/>
          </a:blip>
          <a:stretch>
            <a:fillRect/>
          </a:stretch>
        </p:blipFill>
        <p:spPr>
          <a:xfrm>
            <a:off x="0" y="1085525"/>
            <a:ext cx="5195025" cy="5195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d92ee191c6_0_0"/>
          <p:cNvSpPr txBox="1">
            <a:spLocks noGrp="1"/>
          </p:cNvSpPr>
          <p:nvPr>
            <p:ph type="title"/>
          </p:nvPr>
        </p:nvSpPr>
        <p:spPr>
          <a:xfrm>
            <a:off x="1482597" y="1092453"/>
            <a:ext cx="6327000" cy="506100"/>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7B) WHY DO YOU WANT THIS JOB?</a:t>
            </a:r>
            <a:endParaRPr/>
          </a:p>
        </p:txBody>
      </p:sp>
      <p:sp>
        <p:nvSpPr>
          <p:cNvPr id="105" name="Google Shape;105;gd92ee191c6_0_0"/>
          <p:cNvSpPr txBox="1"/>
          <p:nvPr/>
        </p:nvSpPr>
        <p:spPr>
          <a:xfrm>
            <a:off x="132689" y="2053818"/>
            <a:ext cx="8792100" cy="4014300"/>
          </a:xfrm>
          <a:prstGeom prst="rect">
            <a:avLst/>
          </a:prstGeom>
          <a:noFill/>
          <a:ln>
            <a:noFill/>
          </a:ln>
        </p:spPr>
        <p:txBody>
          <a:bodyPr spcFirstLastPara="1" wrap="square" lIns="0" tIns="12700" rIns="0" bIns="0" anchor="t" anchorCtr="0">
            <a:spAutoFit/>
          </a:bodyPr>
          <a:lstStyle/>
          <a:p>
            <a:pPr marL="241300" marR="106172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Customize your answer to fit your particular circumstances and the job you are applying for:</a:t>
            </a:r>
            <a:endParaRPr sz="2000">
              <a:solidFill>
                <a:schemeClr val="dk1"/>
              </a:solidFill>
              <a:latin typeface="Trebuchet MS"/>
              <a:ea typeface="Trebuchet MS"/>
              <a:cs typeface="Trebuchet MS"/>
              <a:sym typeface="Trebuchet MS"/>
            </a:endParaRPr>
          </a:p>
          <a:p>
            <a:pPr marL="698500" marR="222884" lvl="1" indent="-222250" algn="l" rtl="0">
              <a:lnSpc>
                <a:spcPct val="120000"/>
              </a:lnSpc>
              <a:spcBef>
                <a:spcPts val="994"/>
              </a:spcBef>
              <a:spcAft>
                <a:spcPts val="0"/>
              </a:spcAft>
              <a:buClr>
                <a:srgbClr val="B71E42"/>
              </a:buClr>
              <a:buSzPts val="1900"/>
              <a:buFont typeface="Arial"/>
              <a:buChar char="•"/>
            </a:pPr>
            <a:r>
              <a:rPr lang="en-US" sz="1900" b="0" i="0" u="none" strike="noStrike" cap="none">
                <a:solidFill>
                  <a:schemeClr val="dk1"/>
                </a:solidFill>
                <a:latin typeface="Trebuchet MS"/>
                <a:ea typeface="Trebuchet MS"/>
                <a:cs typeface="Trebuchet MS"/>
                <a:sym typeface="Trebuchet MS"/>
              </a:rPr>
              <a:t>I want this job because it seems tailored to my </a:t>
            </a:r>
            <a:r>
              <a:rPr lang="en-US" sz="1900">
                <a:solidFill>
                  <a:schemeClr val="dk1"/>
                </a:solidFill>
                <a:latin typeface="Trebuchet MS"/>
                <a:ea typeface="Trebuchet MS"/>
                <a:cs typeface="Trebuchet MS"/>
                <a:sym typeface="Trebuchet MS"/>
              </a:rPr>
              <a:t>interests </a:t>
            </a:r>
            <a:r>
              <a:rPr lang="en-US" sz="1900" b="0" i="0" u="none" strike="noStrike" cap="none">
                <a:solidFill>
                  <a:schemeClr val="dk1"/>
                </a:solidFill>
                <a:latin typeface="Trebuchet MS"/>
                <a:ea typeface="Trebuchet MS"/>
                <a:cs typeface="Trebuchet MS"/>
                <a:sym typeface="Trebuchet MS"/>
              </a:rPr>
              <a:t>which include sales and marketing.</a:t>
            </a:r>
            <a:endParaRPr sz="1900" b="0" i="0" u="none" strike="noStrike" cap="none">
              <a:solidFill>
                <a:schemeClr val="dk1"/>
              </a:solidFill>
              <a:latin typeface="Trebuchet MS"/>
              <a:ea typeface="Trebuchet MS"/>
              <a:cs typeface="Trebuchet MS"/>
              <a:sym typeface="Trebuchet MS"/>
            </a:endParaRPr>
          </a:p>
          <a:p>
            <a:pPr marL="698500" marR="67945" lvl="1" indent="-222250" algn="l" rtl="0">
              <a:lnSpc>
                <a:spcPct val="120000"/>
              </a:lnSpc>
              <a:spcBef>
                <a:spcPts val="1010"/>
              </a:spcBef>
              <a:spcAft>
                <a:spcPts val="0"/>
              </a:spcAft>
              <a:buClr>
                <a:srgbClr val="B71E42"/>
              </a:buClr>
              <a:buSzPts val="1900"/>
              <a:buFont typeface="Arial"/>
              <a:buChar char="•"/>
            </a:pPr>
            <a:r>
              <a:rPr lang="en-US" sz="1900" b="0" i="0" u="none" strike="noStrike" cap="none">
                <a:solidFill>
                  <a:schemeClr val="dk1"/>
                </a:solidFill>
                <a:latin typeface="Trebuchet MS"/>
                <a:ea typeface="Trebuchet MS"/>
                <a:cs typeface="Trebuchet MS"/>
                <a:sym typeface="Trebuchet MS"/>
              </a:rPr>
              <a:t>I want this job selling theater tickets because I'm good at speaking to people and handling cash.</a:t>
            </a:r>
            <a:endParaRPr sz="1900" b="0" i="0" u="none" strike="noStrike" cap="none">
              <a:solidFill>
                <a:schemeClr val="dk1"/>
              </a:solidFill>
              <a:latin typeface="Trebuchet MS"/>
              <a:ea typeface="Trebuchet MS"/>
              <a:cs typeface="Trebuchet MS"/>
              <a:sym typeface="Trebuchet MS"/>
            </a:endParaRPr>
          </a:p>
          <a:p>
            <a:pPr marL="698500" marR="5080" lvl="1" indent="-222250" algn="l" rtl="0">
              <a:lnSpc>
                <a:spcPct val="120000"/>
              </a:lnSpc>
              <a:spcBef>
                <a:spcPts val="1000"/>
              </a:spcBef>
              <a:spcAft>
                <a:spcPts val="0"/>
              </a:spcAft>
              <a:buClr>
                <a:srgbClr val="B71E42"/>
              </a:buClr>
              <a:buSzPts val="1900"/>
              <a:buFont typeface="Arial"/>
              <a:buChar char="•"/>
            </a:pPr>
            <a:r>
              <a:rPr lang="en-US" sz="1900" b="0" i="0" u="none" strike="noStrike" cap="none">
                <a:solidFill>
                  <a:schemeClr val="dk1"/>
                </a:solidFill>
                <a:latin typeface="Trebuchet MS"/>
                <a:ea typeface="Trebuchet MS"/>
                <a:cs typeface="Trebuchet MS"/>
                <a:sym typeface="Trebuchet MS"/>
              </a:rPr>
              <a:t>I want this job because it suits my outgoing personality and I would be able to grow as a employee working with experienced co-workers.</a:t>
            </a:r>
            <a:endParaRPr sz="1900" b="0" i="0" u="none" strike="noStrike" cap="none">
              <a:solidFill>
                <a:schemeClr val="dk1"/>
              </a:solidFill>
              <a:latin typeface="Trebuchet MS"/>
              <a:ea typeface="Trebuchet MS"/>
              <a:cs typeface="Trebuchet MS"/>
              <a:sym typeface="Trebuchet MS"/>
            </a:endParaRPr>
          </a:p>
          <a:p>
            <a:pPr marL="698500" marR="5080" lvl="1" indent="-222250" algn="l" rtl="0">
              <a:lnSpc>
                <a:spcPct val="120000"/>
              </a:lnSpc>
              <a:spcBef>
                <a:spcPts val="1000"/>
              </a:spcBef>
              <a:spcAft>
                <a:spcPts val="0"/>
              </a:spcAft>
              <a:buClr>
                <a:schemeClr val="dk1"/>
              </a:buClr>
              <a:buSzPts val="1900"/>
              <a:buFont typeface="Trebuchet MS"/>
              <a:buChar char="•"/>
            </a:pPr>
            <a:r>
              <a:rPr lang="en-US" sz="1900">
                <a:solidFill>
                  <a:schemeClr val="dk1"/>
                </a:solidFill>
                <a:latin typeface="Trebuchet MS"/>
                <a:ea typeface="Trebuchet MS"/>
                <a:cs typeface="Trebuchet MS"/>
                <a:sym typeface="Trebuchet MS"/>
              </a:rPr>
              <a:t>I want this job because the company’s work in the community matches my values and belief in giving back and sharing with those who need support.</a:t>
            </a:r>
            <a:endParaRPr sz="1900">
              <a:solidFill>
                <a:schemeClr val="dk1"/>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4"/>
          <p:cNvSpPr txBox="1">
            <a:spLocks noGrp="1"/>
          </p:cNvSpPr>
          <p:nvPr>
            <p:ph type="title"/>
          </p:nvPr>
        </p:nvSpPr>
        <p:spPr>
          <a:xfrm>
            <a:off x="1554607" y="948689"/>
            <a:ext cx="5989200" cy="506100"/>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8) WHY SHOULD WE HIRE YOU?</a:t>
            </a:r>
            <a:endParaRPr/>
          </a:p>
        </p:txBody>
      </p:sp>
      <p:sp>
        <p:nvSpPr>
          <p:cNvPr id="111" name="Google Shape;111;p14"/>
          <p:cNvSpPr txBox="1"/>
          <p:nvPr/>
        </p:nvSpPr>
        <p:spPr>
          <a:xfrm>
            <a:off x="186639" y="2023084"/>
            <a:ext cx="8796600" cy="3663900"/>
          </a:xfrm>
          <a:prstGeom prst="rect">
            <a:avLst/>
          </a:prstGeom>
          <a:noFill/>
          <a:ln>
            <a:noFill/>
          </a:ln>
        </p:spPr>
        <p:txBody>
          <a:bodyPr spcFirstLastPara="1" wrap="square" lIns="0" tIns="12700" rIns="0" bIns="0" anchor="t" anchorCtr="0">
            <a:spAutoFit/>
          </a:bodyPr>
          <a:lstStyle/>
          <a:p>
            <a:pPr marL="241300" marR="508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When an employer asks you,“Why should we hire you?” she is really asking,“What makes you the best fit for this position?”</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Like a story statement, prepare a concise “sales pitch” that explains what you have to offer the employer.</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Prepare by comparing the job description with your abilities, and think of what you have accomplished at school or in other roles.</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Give specific examples of why your skills and accomplishments make you the best candidate for the job.</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8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 positive and reinforce your interest in the company and the position.</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257962" y="948689"/>
            <a:ext cx="8540700" cy="506100"/>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9) WHAT ARE YOUR GOALS FOR THE FUTURE?</a:t>
            </a:r>
            <a:endParaRPr/>
          </a:p>
        </p:txBody>
      </p:sp>
      <p:sp>
        <p:nvSpPr>
          <p:cNvPr id="117" name="Google Shape;117;p16"/>
          <p:cNvSpPr txBox="1"/>
          <p:nvPr/>
        </p:nvSpPr>
        <p:spPr>
          <a:xfrm>
            <a:off x="328726" y="2155698"/>
            <a:ext cx="8728200" cy="3170700"/>
          </a:xfrm>
          <a:prstGeom prst="rect">
            <a:avLst/>
          </a:prstGeom>
          <a:noFill/>
          <a:ln>
            <a:noFill/>
          </a:ln>
        </p:spPr>
        <p:txBody>
          <a:bodyPr spcFirstLastPara="1" wrap="square" lIns="0" tIns="13325" rIns="0" bIns="0" anchor="t" anchorCtr="0">
            <a:sp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best way to respond is to refer to the position and the company you are interviewing with. How will this job benefit you, and how will your skills benefit the employer?</a:t>
            </a:r>
            <a:endParaRPr/>
          </a:p>
          <a:p>
            <a:pPr marL="241300" marR="379095" lvl="0" indent="-228600" algn="l" rtl="0">
              <a:lnSpc>
                <a:spcPct val="10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As a high school student, talking about your post-secondary goals can  show ambition and drive.</a:t>
            </a:r>
            <a:endParaRPr sz="2000">
              <a:solidFill>
                <a:schemeClr val="dk1"/>
              </a:solidFill>
              <a:latin typeface="Trebuchet MS"/>
              <a:ea typeface="Trebuchet MS"/>
              <a:cs typeface="Trebuchet MS"/>
              <a:sym typeface="Trebuchet MS"/>
            </a:endParaRPr>
          </a:p>
          <a:p>
            <a:pPr marL="12700" marR="0" lvl="0" indent="0" algn="l" rtl="0">
              <a:lnSpc>
                <a:spcPct val="100000"/>
              </a:lnSpc>
              <a:spcBef>
                <a:spcPts val="1010"/>
              </a:spcBef>
              <a:spcAft>
                <a:spcPts val="0"/>
              </a:spcAft>
              <a:buNone/>
            </a:pPr>
            <a:r>
              <a:rPr lang="en-US" sz="2000" b="1">
                <a:solidFill>
                  <a:schemeClr val="dk1"/>
                </a:solidFill>
                <a:latin typeface="Trebuchet MS"/>
                <a:ea typeface="Trebuchet MS"/>
                <a:cs typeface="Trebuchet MS"/>
                <a:sym typeface="Trebuchet MS"/>
              </a:rPr>
              <a:t>Example of a good response:</a:t>
            </a:r>
            <a:endParaRPr sz="2000">
              <a:solidFill>
                <a:schemeClr val="dk1"/>
              </a:solidFill>
              <a:latin typeface="Trebuchet MS"/>
              <a:ea typeface="Trebuchet MS"/>
              <a:cs typeface="Trebuchet MS"/>
              <a:sym typeface="Trebuchet MS"/>
            </a:endParaRPr>
          </a:p>
          <a:p>
            <a:pPr marL="241300" marR="5080" lvl="0" indent="-228600" algn="l" rtl="0">
              <a:lnSpc>
                <a:spcPct val="10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My long-term goals involve going to university while growing with a company where I can continue to learn, develop my team working skills, take on additional responsibilities, and contribute as much value as I can. </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516128" y="771855"/>
            <a:ext cx="8111700" cy="492600"/>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en-US"/>
              <a:t>10) DO YOU HAVE ANY QUESTIONS FOR ME?</a:t>
            </a:r>
            <a:endParaRPr/>
          </a:p>
        </p:txBody>
      </p:sp>
      <p:sp>
        <p:nvSpPr>
          <p:cNvPr id="123" name="Google Shape;123;p22"/>
          <p:cNvSpPr txBox="1">
            <a:spLocks noGrp="1"/>
          </p:cNvSpPr>
          <p:nvPr>
            <p:ph type="body" idx="1"/>
          </p:nvPr>
        </p:nvSpPr>
        <p:spPr>
          <a:xfrm>
            <a:off x="238937" y="2083435"/>
            <a:ext cx="8666124" cy="3693319"/>
          </a:xfrm>
          <a:prstGeom prst="rect">
            <a:avLst/>
          </a:prstGeom>
          <a:noFill/>
          <a:ln>
            <a:noFill/>
          </a:ln>
        </p:spPr>
        <p:txBody>
          <a:bodyPr spcFirstLastPara="1" wrap="square" lIns="0" tIns="0" rIns="0" bIns="0" anchor="t" anchorCtr="0">
            <a:spAutoFit/>
          </a:bodyPr>
          <a:lstStyle/>
          <a:p>
            <a:pPr marL="342900" lvl="0" indent="-342900" algn="l" rtl="0">
              <a:spcBef>
                <a:spcPts val="0"/>
              </a:spcBef>
              <a:spcAft>
                <a:spcPts val="0"/>
              </a:spcAft>
              <a:buClr>
                <a:schemeClr val="dk1"/>
              </a:buClr>
              <a:buSzPts val="2000"/>
              <a:buFont typeface="Arial"/>
              <a:buChar char="•"/>
            </a:pPr>
            <a:r>
              <a:rPr lang="en-US"/>
              <a:t>Employers will often end an interview by asking this question</a:t>
            </a:r>
            <a:endParaRPr/>
          </a:p>
          <a:p>
            <a:pPr marL="0" lvl="0" indent="0" algn="l" rtl="0">
              <a:spcBef>
                <a:spcPts val="0"/>
              </a:spcBef>
              <a:spcAft>
                <a:spcPts val="0"/>
              </a:spcAft>
              <a:buNone/>
            </a:pPr>
            <a:endParaRPr/>
          </a:p>
          <a:p>
            <a:pPr marL="342900" lvl="0" indent="-342900" algn="l" rtl="0">
              <a:spcBef>
                <a:spcPts val="0"/>
              </a:spcBef>
              <a:spcAft>
                <a:spcPts val="0"/>
              </a:spcAft>
              <a:buClr>
                <a:schemeClr val="dk1"/>
              </a:buClr>
              <a:buSzPts val="2000"/>
              <a:buFont typeface="Arial"/>
              <a:buChar char="•"/>
            </a:pPr>
            <a:r>
              <a:rPr lang="en-US"/>
              <a:t>Consider 2 or 3 things that you would like to know so you are prepared!</a:t>
            </a:r>
            <a:endParaRPr/>
          </a:p>
          <a:p>
            <a:pPr marL="0" lvl="0" indent="0" algn="l" rtl="0">
              <a:spcBef>
                <a:spcPts val="0"/>
              </a:spcBef>
              <a:spcAft>
                <a:spcPts val="0"/>
              </a:spcAft>
              <a:buNone/>
            </a:pPr>
            <a:endParaRPr/>
          </a:p>
          <a:p>
            <a:pPr marL="342900" lvl="0" indent="-342900" algn="l" rtl="0">
              <a:spcBef>
                <a:spcPts val="0"/>
              </a:spcBef>
              <a:spcAft>
                <a:spcPts val="0"/>
              </a:spcAft>
              <a:buClr>
                <a:schemeClr val="dk1"/>
              </a:buClr>
              <a:buSzPts val="2000"/>
              <a:buFont typeface="Arial"/>
              <a:buChar char="•"/>
            </a:pPr>
            <a:r>
              <a:rPr lang="en-US"/>
              <a:t>Avoid asking questions about salary or benefits—these can be discussed if you receive an offer.</a:t>
            </a:r>
            <a:endParaRPr/>
          </a:p>
          <a:p>
            <a:pPr marL="0" lvl="0" indent="0" algn="l" rtl="0">
              <a:spcBef>
                <a:spcPts val="0"/>
              </a:spcBef>
              <a:spcAft>
                <a:spcPts val="0"/>
              </a:spcAft>
              <a:buNone/>
            </a:pPr>
            <a:endParaRPr/>
          </a:p>
          <a:p>
            <a:pPr marL="342900" lvl="0" indent="-342900" algn="l" rtl="0">
              <a:spcBef>
                <a:spcPts val="0"/>
              </a:spcBef>
              <a:spcAft>
                <a:spcPts val="0"/>
              </a:spcAft>
              <a:buClr>
                <a:schemeClr val="dk1"/>
              </a:buClr>
              <a:buSzPts val="2000"/>
              <a:buFont typeface="Arial"/>
              <a:buChar char="•"/>
            </a:pPr>
            <a:r>
              <a:rPr lang="en-US"/>
              <a:t>Ask questions about job conditions (work hours, professional dress, etc.)</a:t>
            </a:r>
            <a:endParaRPr/>
          </a:p>
          <a:p>
            <a:pPr marL="0" lvl="0" indent="0" algn="l" rtl="0">
              <a:spcBef>
                <a:spcPts val="0"/>
              </a:spcBef>
              <a:spcAft>
                <a:spcPts val="0"/>
              </a:spcAft>
              <a:buNone/>
            </a:pPr>
            <a:endParaRPr/>
          </a:p>
          <a:p>
            <a:pPr marL="342900" lvl="0" indent="-342900" algn="l" rtl="0">
              <a:spcBef>
                <a:spcPts val="0"/>
              </a:spcBef>
              <a:spcAft>
                <a:spcPts val="0"/>
              </a:spcAft>
              <a:buClr>
                <a:schemeClr val="dk1"/>
              </a:buClr>
              <a:buSzPts val="2000"/>
              <a:buFont typeface="Arial"/>
              <a:buChar char="•"/>
            </a:pPr>
            <a:r>
              <a:rPr lang="en-US"/>
              <a:t>If your questions are answered during the interview, it is okay to say, “Thank you, but any questions I had were answered during our conversation!”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2"/>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US"/>
              <a:t>Before we get started…</a:t>
            </a:r>
            <a:endParaRPr/>
          </a:p>
        </p:txBody>
      </p:sp>
      <p:sp>
        <p:nvSpPr>
          <p:cNvPr id="57" name="Google Shape;57;p2"/>
          <p:cNvSpPr txBox="1">
            <a:spLocks noGrp="1"/>
          </p:cNvSpPr>
          <p:nvPr>
            <p:ph type="body" idx="1"/>
          </p:nvPr>
        </p:nvSpPr>
        <p:spPr>
          <a:xfrm>
            <a:off x="238937" y="2083435"/>
            <a:ext cx="8666100" cy="3386400"/>
          </a:xfrm>
          <a:prstGeom prst="rect">
            <a:avLst/>
          </a:prstGeom>
          <a:noFill/>
          <a:ln>
            <a:noFill/>
          </a:ln>
        </p:spPr>
        <p:txBody>
          <a:bodyPr spcFirstLastPara="1" wrap="square" lIns="0" tIns="0" rIns="0" bIns="0" anchor="t" anchorCtr="0">
            <a:spAutoFit/>
          </a:bodyPr>
          <a:lstStyle/>
          <a:p>
            <a:pPr marL="342900" lvl="0" indent="-342900" algn="l" rtl="0">
              <a:spcBef>
                <a:spcPts val="0"/>
              </a:spcBef>
              <a:spcAft>
                <a:spcPts val="0"/>
              </a:spcAft>
              <a:buClr>
                <a:schemeClr val="dk1"/>
              </a:buClr>
              <a:buSzPts val="2000"/>
              <a:buFont typeface="Arial"/>
              <a:buChar char="•"/>
            </a:pPr>
            <a:r>
              <a:rPr lang="en-US" dirty="0"/>
              <a:t>The following slides contain questions that are often asked in a job interview.</a:t>
            </a:r>
            <a:endParaRPr dirty="0"/>
          </a:p>
          <a:p>
            <a:pPr marL="342900" lvl="0" indent="-215900" algn="l" rtl="0">
              <a:spcBef>
                <a:spcPts val="0"/>
              </a:spcBef>
              <a:spcAft>
                <a:spcPts val="0"/>
              </a:spcAft>
              <a:buClr>
                <a:schemeClr val="dk1"/>
              </a:buClr>
              <a:buSzPts val="2000"/>
              <a:buFont typeface="Arial"/>
              <a:buNone/>
            </a:pPr>
            <a:endParaRPr dirty="0"/>
          </a:p>
          <a:p>
            <a:pPr marL="342900" lvl="0" indent="-342900" algn="l" rtl="0">
              <a:spcBef>
                <a:spcPts val="0"/>
              </a:spcBef>
              <a:spcAft>
                <a:spcPts val="0"/>
              </a:spcAft>
              <a:buClr>
                <a:schemeClr val="dk1"/>
              </a:buClr>
              <a:buSzPts val="2000"/>
              <a:buFont typeface="Arial"/>
              <a:buChar char="•"/>
            </a:pPr>
            <a:r>
              <a:rPr lang="en-US" dirty="0"/>
              <a:t>Preparing for an interview is essential to build confidence so practice your responses!</a:t>
            </a:r>
            <a:endParaRPr dirty="0"/>
          </a:p>
          <a:p>
            <a:pPr marL="342900" lvl="0" indent="-215900" algn="l" rtl="0">
              <a:spcBef>
                <a:spcPts val="0"/>
              </a:spcBef>
              <a:spcAft>
                <a:spcPts val="0"/>
              </a:spcAft>
              <a:buClr>
                <a:schemeClr val="dk1"/>
              </a:buClr>
              <a:buSzPts val="2000"/>
              <a:buFont typeface="Arial"/>
              <a:buNone/>
            </a:pPr>
            <a:endParaRPr dirty="0"/>
          </a:p>
          <a:p>
            <a:pPr marL="342900" lvl="0" indent="-342900" algn="l" rtl="0">
              <a:spcBef>
                <a:spcPts val="0"/>
              </a:spcBef>
              <a:spcAft>
                <a:spcPts val="0"/>
              </a:spcAft>
              <a:buClr>
                <a:schemeClr val="dk1"/>
              </a:buClr>
              <a:buSzPts val="2000"/>
              <a:buFont typeface="Arial"/>
              <a:buChar char="•"/>
            </a:pPr>
            <a:r>
              <a:rPr lang="en-US" dirty="0"/>
              <a:t>Wherever possible, try to think of an example from your own life to help answer these questions.</a:t>
            </a:r>
            <a:endParaRPr dirty="0"/>
          </a:p>
          <a:p>
            <a:pPr marL="0" lvl="0" indent="0" algn="l" rtl="0">
              <a:spcBef>
                <a:spcPts val="0"/>
              </a:spcBef>
              <a:spcAft>
                <a:spcPts val="0"/>
              </a:spcAft>
              <a:buNone/>
            </a:pPr>
            <a:endParaRPr dirty="0"/>
          </a:p>
          <a:p>
            <a:pPr marL="342900" lvl="0" indent="-342900" algn="l" rtl="0">
              <a:spcBef>
                <a:spcPts val="0"/>
              </a:spcBef>
              <a:spcAft>
                <a:spcPts val="0"/>
              </a:spcAft>
              <a:buClr>
                <a:schemeClr val="dk1"/>
              </a:buClr>
              <a:buSzPts val="2000"/>
              <a:buFont typeface="Arial"/>
              <a:buChar char="•"/>
            </a:pPr>
            <a:r>
              <a:rPr lang="en-US"/>
              <a:t>To aid your preparation, consult the SIEC’s Interview Tips </a:t>
            </a:r>
            <a:r>
              <a:rPr lang="en-US" u="sng">
                <a:solidFill>
                  <a:schemeClr val="hlink"/>
                </a:solidFill>
                <a:hlinkClick r:id="rId3"/>
              </a:rPr>
              <a:t>resource</a:t>
            </a:r>
            <a:r>
              <a:rPr lang="en-US"/>
              <a:t>.</a:t>
            </a:r>
            <a:endParaRPr/>
          </a:p>
          <a:p>
            <a:pPr marL="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3"/>
          <p:cNvSpPr txBox="1">
            <a:spLocks noGrp="1"/>
          </p:cNvSpPr>
          <p:nvPr>
            <p:ph type="title"/>
          </p:nvPr>
        </p:nvSpPr>
        <p:spPr>
          <a:xfrm>
            <a:off x="1528699" y="1066800"/>
            <a:ext cx="6086602" cy="505908"/>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1) TELL ME ABOUT YOURSELF.</a:t>
            </a:r>
            <a:endParaRPr/>
          </a:p>
        </p:txBody>
      </p:sp>
      <p:sp>
        <p:nvSpPr>
          <p:cNvPr id="63" name="Google Shape;63;p3"/>
          <p:cNvSpPr txBox="1"/>
          <p:nvPr/>
        </p:nvSpPr>
        <p:spPr>
          <a:xfrm>
            <a:off x="186639" y="2119985"/>
            <a:ext cx="8569200" cy="3729600"/>
          </a:xfrm>
          <a:prstGeom prst="rect">
            <a:avLst/>
          </a:prstGeom>
          <a:noFill/>
          <a:ln>
            <a:noFill/>
          </a:ln>
        </p:spPr>
        <p:txBody>
          <a:bodyPr spcFirstLastPara="1" wrap="square" lIns="0" tIns="12700" rIns="0" bIns="0" anchor="t" anchorCtr="0">
            <a:spAutoFit/>
          </a:bodyPr>
          <a:lstStyle/>
          <a:p>
            <a:pPr marL="241300" marR="0" lvl="0" indent="-228600" algn="l" rtl="0">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Because it's such a common interview question, prepare a concise but personalized answer.</a:t>
            </a:r>
            <a:endParaRPr sz="2000">
              <a:solidFill>
                <a:schemeClr val="dk1"/>
              </a:solidFill>
              <a:latin typeface="Trebuchet MS"/>
              <a:ea typeface="Trebuchet MS"/>
              <a:cs typeface="Trebuchet MS"/>
              <a:sym typeface="Trebuchet MS"/>
            </a:endParaRPr>
          </a:p>
          <a:p>
            <a:pPr marL="241300" marR="0" lvl="0" indent="-228600" algn="l" rtl="0">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question can seem informal so resist all temptation to shift into ramble mode.</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Your interviewer is not looking for a 10-minute answer. Prepare a few sentences that set you apart from your competitors.</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Consider crafting a story-statement:</a:t>
            </a:r>
            <a:endParaRPr/>
          </a:p>
          <a:p>
            <a:pPr marL="698500" marR="0" lvl="1" indent="-228600" algn="l" rtl="0">
              <a:spcBef>
                <a:spcPts val="1475"/>
              </a:spcBef>
              <a:spcAft>
                <a:spcPts val="0"/>
              </a:spcAft>
              <a:buClr>
                <a:srgbClr val="B71E42"/>
              </a:buClr>
              <a:buSzPts val="2000"/>
              <a:buFont typeface="Arial"/>
              <a:buChar char="•"/>
            </a:pPr>
            <a:r>
              <a:rPr lang="en-US" sz="2000" b="0" i="0" u="sng" strike="noStrike" cap="none">
                <a:solidFill>
                  <a:schemeClr val="dk1"/>
                </a:solidFill>
                <a:latin typeface="Trebuchet MS"/>
                <a:ea typeface="Trebuchet MS"/>
                <a:cs typeface="Trebuchet MS"/>
                <a:sym typeface="Trebuchet MS"/>
                <a:hlinkClick r:id="rId3">
                  <a:extLst>
                    <a:ext uri="{A12FA001-AC4F-418D-AE19-62706E023703}">
                      <ahyp:hlinkClr xmlns:ahyp="http://schemas.microsoft.com/office/drawing/2018/hyperlinkcolor" val="tx"/>
                    </a:ext>
                  </a:extLst>
                </a:hlinkClick>
              </a:rPr>
              <a:t>Definition</a:t>
            </a:r>
            <a:r>
              <a:rPr lang="en-US" sz="2000" b="0" i="0" u="none" strike="noStrike" cap="none">
                <a:solidFill>
                  <a:schemeClr val="dk1"/>
                </a:solidFill>
                <a:latin typeface="Trebuchet MS"/>
                <a:ea typeface="Trebuchet MS"/>
                <a:cs typeface="Trebuchet MS"/>
                <a:sym typeface="Trebuchet MS"/>
              </a:rPr>
              <a:t> (scroll down to </a:t>
            </a:r>
            <a:r>
              <a:rPr lang="en-US" sz="2000">
                <a:solidFill>
                  <a:schemeClr val="dk1"/>
                </a:solidFill>
                <a:latin typeface="Trebuchet MS"/>
                <a:ea typeface="Trebuchet MS"/>
                <a:cs typeface="Trebuchet MS"/>
                <a:sym typeface="Trebuchet MS"/>
              </a:rPr>
              <a:t>“</a:t>
            </a:r>
            <a:r>
              <a:rPr lang="en-US" sz="2000" b="0" i="0" u="none" strike="noStrike" cap="none">
                <a:solidFill>
                  <a:schemeClr val="dk1"/>
                </a:solidFill>
                <a:latin typeface="Trebuchet MS"/>
                <a:ea typeface="Trebuchet MS"/>
                <a:cs typeface="Trebuchet MS"/>
                <a:sym typeface="Trebuchet MS"/>
              </a:rPr>
              <a:t>Create your personal </a:t>
            </a:r>
            <a:r>
              <a:rPr lang="en-US" sz="2000">
                <a:solidFill>
                  <a:schemeClr val="dk1"/>
                </a:solidFill>
                <a:latin typeface="Trebuchet MS"/>
                <a:ea typeface="Trebuchet MS"/>
                <a:cs typeface="Trebuchet MS"/>
                <a:sym typeface="Trebuchet MS"/>
              </a:rPr>
              <a:t>‘</a:t>
            </a:r>
            <a:r>
              <a:rPr lang="en-US" sz="2000" b="0" i="0" u="none" strike="noStrike" cap="none">
                <a:solidFill>
                  <a:schemeClr val="dk1"/>
                </a:solidFill>
                <a:latin typeface="Trebuchet MS"/>
                <a:ea typeface="Trebuchet MS"/>
                <a:cs typeface="Trebuchet MS"/>
                <a:sym typeface="Trebuchet MS"/>
              </a:rPr>
              <a:t>Story Statement</a:t>
            </a:r>
            <a:r>
              <a:rPr lang="en-US" sz="2000">
                <a:solidFill>
                  <a:schemeClr val="dk1"/>
                </a:solidFill>
                <a:latin typeface="Trebuchet MS"/>
                <a:ea typeface="Trebuchet MS"/>
                <a:cs typeface="Trebuchet MS"/>
                <a:sym typeface="Trebuchet MS"/>
              </a:rPr>
              <a:t>’</a:t>
            </a:r>
            <a:r>
              <a:rPr lang="en-US" sz="2000" b="0" i="0" u="none" strike="noStrike" cap="none">
                <a:solidFill>
                  <a:schemeClr val="dk1"/>
                </a:solidFill>
                <a:latin typeface="Trebuchet MS"/>
                <a:ea typeface="Trebuchet MS"/>
                <a:cs typeface="Trebuchet MS"/>
                <a:sym typeface="Trebuchet MS"/>
              </a:rPr>
              <a:t>”)</a:t>
            </a:r>
            <a:endParaRPr sz="2000" b="0" i="0" u="none" strike="noStrike" cap="none">
              <a:solidFill>
                <a:schemeClr val="dk1"/>
              </a:solidFill>
              <a:latin typeface="Trebuchet MS"/>
              <a:ea typeface="Trebuchet MS"/>
              <a:cs typeface="Trebuchet MS"/>
              <a:sym typeface="Trebuchet MS"/>
            </a:endParaRPr>
          </a:p>
          <a:p>
            <a:pPr marL="698500" marR="0" lvl="1" indent="-228600" algn="l" rtl="0">
              <a:spcBef>
                <a:spcPts val="1475"/>
              </a:spcBef>
              <a:spcAft>
                <a:spcPts val="0"/>
              </a:spcAft>
              <a:buClr>
                <a:srgbClr val="B71E42"/>
              </a:buClr>
              <a:buSzPts val="2000"/>
              <a:buFont typeface="Arial"/>
              <a:buChar char="•"/>
            </a:pPr>
            <a:r>
              <a:rPr lang="en-US" sz="2000" b="0" i="0" u="none" strike="noStrike" cap="none">
                <a:solidFill>
                  <a:schemeClr val="dk1"/>
                </a:solidFill>
                <a:latin typeface="Trebuchet MS"/>
                <a:ea typeface="Trebuchet MS"/>
                <a:cs typeface="Trebuchet MS"/>
                <a:sym typeface="Trebuchet MS"/>
              </a:rPr>
              <a:t>Scroll to point 5 </a:t>
            </a:r>
            <a:r>
              <a:rPr lang="en-US" sz="2000" b="0" i="0" u="sng" strike="noStrike" cap="none">
                <a:solidFill>
                  <a:schemeClr val="dk1"/>
                </a:solidFill>
                <a:latin typeface="Trebuchet MS"/>
                <a:ea typeface="Trebuchet MS"/>
                <a:cs typeface="Trebuchet MS"/>
                <a:sym typeface="Trebuchet MS"/>
                <a:hlinkClick r:id="rId4">
                  <a:extLst>
                    <a:ext uri="{A12FA001-AC4F-418D-AE19-62706E023703}">
                      <ahyp:hlinkClr xmlns:ahyp="http://schemas.microsoft.com/office/drawing/2018/hyperlinkcolor" val="tx"/>
                    </a:ext>
                  </a:extLst>
                </a:hlinkClick>
              </a:rPr>
              <a:t>here</a:t>
            </a:r>
            <a:endParaRPr sz="20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4"/>
          <p:cNvSpPr txBox="1">
            <a:spLocks noGrp="1"/>
          </p:cNvSpPr>
          <p:nvPr>
            <p:ph type="title"/>
          </p:nvPr>
        </p:nvSpPr>
        <p:spPr>
          <a:xfrm>
            <a:off x="798372" y="1092453"/>
            <a:ext cx="741934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2) WHAT IS YOUR GREATEST STRENGTH?</a:t>
            </a:r>
            <a:endParaRPr/>
          </a:p>
        </p:txBody>
      </p:sp>
      <p:sp>
        <p:nvSpPr>
          <p:cNvPr id="69" name="Google Shape;69;p4"/>
          <p:cNvSpPr txBox="1"/>
          <p:nvPr/>
        </p:nvSpPr>
        <p:spPr>
          <a:xfrm>
            <a:off x="258267" y="2175103"/>
            <a:ext cx="8247300" cy="2363400"/>
          </a:xfrm>
          <a:prstGeom prst="rect">
            <a:avLst/>
          </a:prstGeom>
          <a:noFill/>
          <a:ln>
            <a:noFill/>
          </a:ln>
        </p:spPr>
        <p:txBody>
          <a:bodyPr spcFirstLastPara="1" wrap="square" lIns="0" tIns="12700" rIns="0" bIns="0" anchor="t" anchorCtr="0">
            <a:spAutoFit/>
          </a:bodyPr>
          <a:lstStyle/>
          <a:p>
            <a:pPr marL="287020" marR="556895" lvl="0" indent="-27432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"What is your greatest strength?" seems like an easy interview  question but can actually be quite difficult to answer.</a:t>
            </a:r>
            <a:endParaRPr sz="2000">
              <a:solidFill>
                <a:schemeClr val="dk1"/>
              </a:solidFill>
              <a:latin typeface="Trebuchet MS"/>
              <a:ea typeface="Trebuchet MS"/>
              <a:cs typeface="Trebuchet MS"/>
              <a:sym typeface="Trebuchet MS"/>
            </a:endParaRPr>
          </a:p>
          <a:p>
            <a:pPr marL="287020" marR="0" lvl="0" indent="-27432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Employers want to see that you are confident and self-aware, but not overconfident!</a:t>
            </a:r>
            <a:endParaRPr sz="2000">
              <a:solidFill>
                <a:schemeClr val="dk1"/>
              </a:solidFill>
              <a:latin typeface="Trebuchet MS"/>
              <a:ea typeface="Trebuchet MS"/>
              <a:cs typeface="Trebuchet MS"/>
              <a:sym typeface="Trebuchet MS"/>
            </a:endParaRPr>
          </a:p>
          <a:p>
            <a:pPr marL="287020" marR="21590" lvl="0" indent="-274320" algn="l" rtl="0">
              <a:lnSpc>
                <a:spcPct val="12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Describe your qualities, skills, and experience that directly relate to the job you are applying for.</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5"/>
          <p:cNvSpPr txBox="1">
            <a:spLocks noGrp="1"/>
          </p:cNvSpPr>
          <p:nvPr>
            <p:ph type="title"/>
          </p:nvPr>
        </p:nvSpPr>
        <p:spPr>
          <a:xfrm>
            <a:off x="978509" y="1092453"/>
            <a:ext cx="7385100" cy="506100"/>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3) WHAT IS ONE OF YOUR WEAKNESSES?</a:t>
            </a:r>
            <a:endParaRPr/>
          </a:p>
        </p:txBody>
      </p:sp>
      <p:sp>
        <p:nvSpPr>
          <p:cNvPr id="75" name="Google Shape;75;p5"/>
          <p:cNvSpPr txBox="1"/>
          <p:nvPr/>
        </p:nvSpPr>
        <p:spPr>
          <a:xfrm>
            <a:off x="258267" y="2259609"/>
            <a:ext cx="8164800" cy="3490500"/>
          </a:xfrm>
          <a:prstGeom prst="rect">
            <a:avLst/>
          </a:prstGeom>
          <a:noFill/>
          <a:ln>
            <a:noFill/>
          </a:ln>
        </p:spPr>
        <p:txBody>
          <a:bodyPr spcFirstLastPara="1" wrap="square" lIns="0" tIns="12700" rIns="0" bIns="0" anchor="t" anchorCtr="0">
            <a:spAutoFit/>
          </a:bodyPr>
          <a:lstStyle/>
          <a:p>
            <a:pPr marL="355600" marR="5080" lvl="0" indent="-317500" algn="l" rtl="0">
              <a:lnSpc>
                <a:spcPct val="120000"/>
              </a:lnSpc>
              <a:spcBef>
                <a:spcPts val="0"/>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Employers want to see that you are aware of your limitations while also working on improving yourself.</a:t>
            </a:r>
            <a:endParaRPr sz="2100">
              <a:solidFill>
                <a:schemeClr val="dk1"/>
              </a:solidFill>
              <a:latin typeface="Trebuchet MS"/>
              <a:ea typeface="Trebuchet MS"/>
              <a:cs typeface="Trebuchet MS"/>
              <a:sym typeface="Trebuchet MS"/>
            </a:endParaRPr>
          </a:p>
          <a:p>
            <a:pPr marL="457200" marR="5080" lvl="0" indent="0" algn="l" rtl="0">
              <a:lnSpc>
                <a:spcPct val="120000"/>
              </a:lnSpc>
              <a:spcBef>
                <a:spcPts val="0"/>
              </a:spcBef>
              <a:spcAft>
                <a:spcPts val="0"/>
              </a:spcAft>
              <a:buNone/>
            </a:pPr>
            <a:endParaRPr sz="2100">
              <a:solidFill>
                <a:schemeClr val="dk1"/>
              </a:solidFill>
              <a:latin typeface="Trebuchet MS"/>
              <a:ea typeface="Trebuchet MS"/>
              <a:cs typeface="Trebuchet MS"/>
              <a:sym typeface="Trebuchet MS"/>
            </a:endParaRPr>
          </a:p>
          <a:p>
            <a:pPr marL="355600" marR="5080" lvl="0" indent="-317500" algn="l" rtl="0">
              <a:lnSpc>
                <a:spcPct val="120000"/>
              </a:lnSpc>
              <a:spcBef>
                <a:spcPts val="100"/>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There are several ways you can answer: </a:t>
            </a:r>
            <a:endParaRPr sz="1000"/>
          </a:p>
          <a:p>
            <a:pPr marL="812800" marR="5080" lvl="1" indent="-317500" algn="l" rtl="0">
              <a:lnSpc>
                <a:spcPct val="120000"/>
              </a:lnSpc>
              <a:spcBef>
                <a:spcPts val="100"/>
              </a:spcBef>
              <a:spcAft>
                <a:spcPts val="0"/>
              </a:spcAft>
              <a:buClr>
                <a:srgbClr val="B71E42"/>
              </a:buClr>
              <a:buSzPts val="2100"/>
              <a:buFont typeface="Noto Sans Symbols"/>
              <a:buChar char="⮚"/>
            </a:pPr>
            <a:r>
              <a:rPr lang="en-US" sz="2100">
                <a:solidFill>
                  <a:schemeClr val="dk1"/>
                </a:solidFill>
                <a:latin typeface="Trebuchet MS"/>
                <a:ea typeface="Trebuchet MS"/>
                <a:cs typeface="Trebuchet MS"/>
                <a:sym typeface="Trebuchet MS"/>
              </a:rPr>
              <a:t>Turn a negative into a positive by referring to something you aren’t strong at, but then show how you are working on improving</a:t>
            </a:r>
            <a:endParaRPr sz="2100">
              <a:solidFill>
                <a:schemeClr val="dk1"/>
              </a:solidFill>
              <a:latin typeface="Trebuchet MS"/>
              <a:ea typeface="Trebuchet MS"/>
              <a:cs typeface="Trebuchet MS"/>
              <a:sym typeface="Trebuchet MS"/>
            </a:endParaRPr>
          </a:p>
          <a:p>
            <a:pPr marL="812800" marR="5080" lvl="1" indent="-317500" algn="l" rtl="0">
              <a:lnSpc>
                <a:spcPct val="120000"/>
              </a:lnSpc>
              <a:spcBef>
                <a:spcPts val="100"/>
              </a:spcBef>
              <a:spcAft>
                <a:spcPts val="0"/>
              </a:spcAft>
              <a:buClr>
                <a:srgbClr val="B71E42"/>
              </a:buClr>
              <a:buSzPts val="2100"/>
              <a:buFont typeface="Noto Sans Symbols"/>
              <a:buChar char="⮚"/>
            </a:pPr>
            <a:r>
              <a:rPr lang="en-US" sz="2100" b="0" i="0" u="none" strike="noStrike" cap="none">
                <a:solidFill>
                  <a:schemeClr val="dk1"/>
                </a:solidFill>
                <a:latin typeface="Trebuchet MS"/>
                <a:ea typeface="Trebuchet MS"/>
                <a:cs typeface="Trebuchet MS"/>
                <a:sym typeface="Trebuchet MS"/>
              </a:rPr>
              <a:t>Mention skills that aren't critical for the job</a:t>
            </a:r>
            <a:endParaRPr sz="2100" b="0" i="0" u="none" strike="noStrike" cap="none">
              <a:solidFill>
                <a:schemeClr val="dk1"/>
              </a:solidFill>
              <a:latin typeface="Trebuchet MS"/>
              <a:ea typeface="Trebuchet MS"/>
              <a:cs typeface="Trebuchet MS"/>
              <a:sym typeface="Trebuchet MS"/>
            </a:endParaRPr>
          </a:p>
          <a:p>
            <a:pPr marL="812800" marR="5080" lvl="1" indent="-317500" algn="l" rtl="0">
              <a:lnSpc>
                <a:spcPct val="120000"/>
              </a:lnSpc>
              <a:spcBef>
                <a:spcPts val="100"/>
              </a:spcBef>
              <a:spcAft>
                <a:spcPts val="0"/>
              </a:spcAft>
              <a:buClr>
                <a:srgbClr val="B71E42"/>
              </a:buClr>
              <a:buSzPts val="2100"/>
              <a:buFont typeface="Noto Sans Symbols"/>
              <a:buChar char="⮚"/>
            </a:pPr>
            <a:r>
              <a:rPr lang="en-US" sz="2100" b="0" i="0" u="none" strike="noStrike" cap="none">
                <a:solidFill>
                  <a:schemeClr val="dk1"/>
                </a:solidFill>
                <a:latin typeface="Trebuchet MS"/>
                <a:ea typeface="Trebuchet MS"/>
                <a:cs typeface="Trebuchet MS"/>
                <a:sym typeface="Trebuchet MS"/>
              </a:rPr>
              <a:t>Focus on skills you have improved on</a:t>
            </a:r>
            <a:endParaRPr sz="23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d0fa1da434_1_0"/>
          <p:cNvSpPr txBox="1">
            <a:spLocks noGrp="1"/>
          </p:cNvSpPr>
          <p:nvPr>
            <p:ph type="title"/>
          </p:nvPr>
        </p:nvSpPr>
        <p:spPr>
          <a:xfrm>
            <a:off x="690473" y="801364"/>
            <a:ext cx="7242900" cy="998700"/>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4) WHAT ARE YOU PASSIONATE ABOUT?</a:t>
            </a:r>
            <a:endParaRPr/>
          </a:p>
          <a:p>
            <a:pPr marL="12700" lvl="0" indent="0" algn="ctr" rtl="0">
              <a:lnSpc>
                <a:spcPct val="100000"/>
              </a:lnSpc>
              <a:spcBef>
                <a:spcPts val="0"/>
              </a:spcBef>
              <a:spcAft>
                <a:spcPts val="0"/>
              </a:spcAft>
              <a:buNone/>
            </a:pPr>
            <a:r>
              <a:rPr lang="en-US"/>
              <a:t>or WHAT ARE YOUR INTERESTS?</a:t>
            </a:r>
            <a:endParaRPr/>
          </a:p>
        </p:txBody>
      </p:sp>
      <p:sp>
        <p:nvSpPr>
          <p:cNvPr id="81" name="Google Shape;81;gd0fa1da434_1_0"/>
          <p:cNvSpPr txBox="1"/>
          <p:nvPr/>
        </p:nvSpPr>
        <p:spPr>
          <a:xfrm>
            <a:off x="258275" y="2197975"/>
            <a:ext cx="8324100" cy="3198000"/>
          </a:xfrm>
          <a:prstGeom prst="rect">
            <a:avLst/>
          </a:prstGeom>
          <a:noFill/>
          <a:ln>
            <a:noFill/>
          </a:ln>
        </p:spPr>
        <p:txBody>
          <a:bodyPr spcFirstLastPara="1" wrap="square" lIns="0" tIns="12700" rIns="0" bIns="0" anchor="t" anchorCtr="0">
            <a:noAutofit/>
          </a:bodyPr>
          <a:lstStyle/>
          <a:p>
            <a:pPr marL="241300" marR="15494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interviewer is probably trying to get to know you and, possibly, to see if your values match the company’s.</a:t>
            </a:r>
            <a:endParaRPr sz="2000">
              <a:solidFill>
                <a:schemeClr val="dk1"/>
              </a:solidFill>
              <a:latin typeface="Trebuchet MS"/>
              <a:ea typeface="Trebuchet MS"/>
              <a:cs typeface="Trebuchet MS"/>
              <a:sym typeface="Trebuchet MS"/>
            </a:endParaRPr>
          </a:p>
          <a:p>
            <a:pPr marL="457200" marR="154940" lvl="0" indent="0" algn="l" rtl="0">
              <a:lnSpc>
                <a:spcPct val="120000"/>
              </a:lnSpc>
              <a:spcBef>
                <a:spcPts val="0"/>
              </a:spcBef>
              <a:spcAft>
                <a:spcPts val="0"/>
              </a:spcAft>
              <a:buNone/>
            </a:pPr>
            <a:endParaRPr sz="2000">
              <a:solidFill>
                <a:schemeClr val="dk1"/>
              </a:solidFill>
              <a:latin typeface="Trebuchet MS"/>
              <a:ea typeface="Trebuchet MS"/>
              <a:cs typeface="Trebuchet MS"/>
              <a:sym typeface="Trebuchet MS"/>
            </a:endParaRPr>
          </a:p>
          <a:p>
            <a:pPr marL="241300" marR="154940" lvl="0" indent="-228600" algn="l" rtl="0">
              <a:lnSpc>
                <a:spcPct val="150000"/>
              </a:lnSpc>
              <a:spcBef>
                <a:spcPts val="10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This is a good opportunity to share what is important in your life and to show your dedication.</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8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Your response doesn't need to be work-focused, but don’t share something that could potentially cut into your work hours.</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1"/>
          <p:cNvSpPr txBox="1">
            <a:spLocks noGrp="1"/>
          </p:cNvSpPr>
          <p:nvPr>
            <p:ph type="title"/>
          </p:nvPr>
        </p:nvSpPr>
        <p:spPr>
          <a:xfrm>
            <a:off x="516128" y="771855"/>
            <a:ext cx="8111700" cy="1093800"/>
          </a:xfrm>
          <a:prstGeom prst="rect">
            <a:avLst/>
          </a:prstGeom>
          <a:noFill/>
          <a:ln>
            <a:noFill/>
          </a:ln>
        </p:spPr>
        <p:txBody>
          <a:bodyPr spcFirstLastPara="1" wrap="square" lIns="0" tIns="67925" rIns="0" bIns="0" anchor="t" anchorCtr="0">
            <a:spAutoFit/>
          </a:bodyPr>
          <a:lstStyle/>
          <a:p>
            <a:pPr marL="82550" marR="5080" lvl="0" indent="5714" algn="l" rtl="0">
              <a:lnSpc>
                <a:spcPct val="108124"/>
              </a:lnSpc>
              <a:spcBef>
                <a:spcPts val="0"/>
              </a:spcBef>
              <a:spcAft>
                <a:spcPts val="0"/>
              </a:spcAft>
              <a:buNone/>
            </a:pPr>
            <a:r>
              <a:rPr lang="en-US"/>
              <a:t>5) DESCRIBE A DIFFICULT WORK SITUATION  OR PROJECT AND HOW YOU OVERCAME IT.</a:t>
            </a:r>
            <a:endParaRPr/>
          </a:p>
        </p:txBody>
      </p:sp>
      <p:sp>
        <p:nvSpPr>
          <p:cNvPr id="87" name="Google Shape;87;p11"/>
          <p:cNvSpPr txBox="1"/>
          <p:nvPr/>
        </p:nvSpPr>
        <p:spPr>
          <a:xfrm>
            <a:off x="167131" y="2053818"/>
            <a:ext cx="8700900" cy="3161700"/>
          </a:xfrm>
          <a:prstGeom prst="rect">
            <a:avLst/>
          </a:prstGeom>
          <a:noFill/>
          <a:ln>
            <a:noFill/>
          </a:ln>
        </p:spPr>
        <p:txBody>
          <a:bodyPr spcFirstLastPara="1" wrap="square" lIns="0" tIns="12700" rIns="0" bIns="0" anchor="t" anchorCtr="0">
            <a:spAutoFit/>
          </a:bodyPr>
          <a:lstStyle/>
          <a:p>
            <a:pPr marL="355600" marR="89535" lvl="0" indent="-342900" algn="just"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This question is designed to discover how you handled certain challenging situations.</a:t>
            </a:r>
            <a:endParaRPr sz="2000">
              <a:solidFill>
                <a:schemeClr val="dk1"/>
              </a:solidFill>
              <a:latin typeface="Trebuchet MS"/>
              <a:ea typeface="Trebuchet MS"/>
              <a:cs typeface="Trebuchet MS"/>
              <a:sym typeface="Trebuchet MS"/>
            </a:endParaRPr>
          </a:p>
          <a:p>
            <a:pPr marL="355600" marR="89535" lvl="0" indent="-342900" algn="just"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Everyone deals with stressful situations; the interviewer wants to see if how you behaved in the past might be a predictor of what you will do in the future.</a:t>
            </a:r>
            <a:endParaRPr sz="2000">
              <a:solidFill>
                <a:schemeClr val="dk1"/>
              </a:solidFill>
              <a:latin typeface="Trebuchet MS"/>
              <a:ea typeface="Trebuchet MS"/>
              <a:cs typeface="Trebuchet MS"/>
              <a:sym typeface="Trebuchet MS"/>
            </a:endParaRPr>
          </a:p>
          <a:p>
            <a:pPr marL="355600" marR="89535" lvl="0" indent="-342900" algn="just"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Think of challenges you have faced at school (group projects in class or with teammates in extra-curricular activities) and describe how you contributed to making a tough situation more successful.</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d0fa1da434_0_0"/>
          <p:cNvSpPr txBox="1">
            <a:spLocks noGrp="1"/>
          </p:cNvSpPr>
          <p:nvPr>
            <p:ph type="title"/>
          </p:nvPr>
        </p:nvSpPr>
        <p:spPr>
          <a:xfrm>
            <a:off x="516128" y="771855"/>
            <a:ext cx="8111700" cy="1093800"/>
          </a:xfrm>
          <a:prstGeom prst="rect">
            <a:avLst/>
          </a:prstGeom>
          <a:noFill/>
          <a:ln>
            <a:noFill/>
          </a:ln>
        </p:spPr>
        <p:txBody>
          <a:bodyPr spcFirstLastPara="1" wrap="square" lIns="0" tIns="67925" rIns="0" bIns="0" anchor="t" anchorCtr="0">
            <a:spAutoFit/>
          </a:bodyPr>
          <a:lstStyle/>
          <a:p>
            <a:pPr marL="2130425" marR="5080" lvl="0" indent="-1940560" algn="l" rtl="0">
              <a:lnSpc>
                <a:spcPct val="108125"/>
              </a:lnSpc>
              <a:spcBef>
                <a:spcPts val="0"/>
              </a:spcBef>
              <a:spcAft>
                <a:spcPts val="0"/>
              </a:spcAft>
              <a:buNone/>
            </a:pPr>
            <a:r>
              <a:rPr lang="en-US"/>
              <a:t>6) WHAT DID YOU LIKE OR DISLIKE ABOUT  YOUR PREVIOUS JOB?</a:t>
            </a:r>
            <a:endParaRPr/>
          </a:p>
        </p:txBody>
      </p:sp>
      <p:sp>
        <p:nvSpPr>
          <p:cNvPr id="93" name="Google Shape;93;gd0fa1da434_0_0"/>
          <p:cNvSpPr txBox="1"/>
          <p:nvPr/>
        </p:nvSpPr>
        <p:spPr>
          <a:xfrm>
            <a:off x="78739" y="2330323"/>
            <a:ext cx="8794200" cy="2021700"/>
          </a:xfrm>
          <a:prstGeom prst="rect">
            <a:avLst/>
          </a:prstGeom>
          <a:noFill/>
          <a:ln>
            <a:noFill/>
          </a:ln>
        </p:spPr>
        <p:txBody>
          <a:bodyPr spcFirstLastPara="1" wrap="square" lIns="0" tIns="13325" rIns="0" bIns="0" anchor="t" anchorCtr="0">
            <a:no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Don't be too negative—try to focus on the positive!</a:t>
            </a:r>
            <a:endParaRPr sz="2000">
              <a:solidFill>
                <a:schemeClr val="dk1"/>
              </a:solidFill>
              <a:latin typeface="Trebuchet MS"/>
              <a:ea typeface="Trebuchet MS"/>
              <a:cs typeface="Trebuchet MS"/>
              <a:sym typeface="Trebuchet MS"/>
            </a:endParaRPr>
          </a:p>
          <a:p>
            <a:pPr marL="241300" marR="5080"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If this is your first job, you may be asked about your favourite or least favourite class at school.</a:t>
            </a:r>
            <a:endParaRPr sz="2000">
              <a:solidFill>
                <a:schemeClr val="dk1"/>
              </a:solidFill>
              <a:latin typeface="Trebuchet MS"/>
              <a:ea typeface="Trebuchet MS"/>
              <a:cs typeface="Trebuchet MS"/>
              <a:sym typeface="Trebuchet MS"/>
            </a:endParaRPr>
          </a:p>
          <a:p>
            <a:pPr marL="241300" marR="5080"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You don't want the interviewer to think that you'll speak negatively about the new job/company when you're ready to move on, if you get this job.</a:t>
            </a:r>
            <a:endParaRPr sz="2000">
              <a:solidFill>
                <a:schemeClr val="dk1"/>
              </a:solidFill>
              <a:latin typeface="Trebuchet MS"/>
              <a:ea typeface="Trebuchet MS"/>
              <a:cs typeface="Trebuchet MS"/>
              <a:sym typeface="Trebuchet MS"/>
            </a:endParaRPr>
          </a:p>
          <a:p>
            <a:pPr marL="241300" marR="187960" lvl="0" indent="-228600" algn="l" rtl="0">
              <a:lnSpc>
                <a:spcPct val="120000"/>
              </a:lnSpc>
              <a:spcBef>
                <a:spcPts val="100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Talk about yourself (skills abilities, lessons learned from past experience) and what you're looking forward to learning at this job.</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3"/>
          <p:cNvSpPr txBox="1">
            <a:spLocks noGrp="1"/>
          </p:cNvSpPr>
          <p:nvPr>
            <p:ph type="title"/>
          </p:nvPr>
        </p:nvSpPr>
        <p:spPr>
          <a:xfrm>
            <a:off x="556550" y="847200"/>
            <a:ext cx="8169300" cy="998700"/>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7A) WHAT EXCITES YOU ABOUT WORKING FOR THIS COMPANY?</a:t>
            </a:r>
            <a:endParaRPr/>
          </a:p>
        </p:txBody>
      </p:sp>
      <p:sp>
        <p:nvSpPr>
          <p:cNvPr id="99" name="Google Shape;99;p13"/>
          <p:cNvSpPr txBox="1"/>
          <p:nvPr/>
        </p:nvSpPr>
        <p:spPr>
          <a:xfrm>
            <a:off x="132700" y="2053825"/>
            <a:ext cx="8895000" cy="4384200"/>
          </a:xfrm>
          <a:prstGeom prst="rect">
            <a:avLst/>
          </a:prstGeom>
          <a:noFill/>
          <a:ln>
            <a:noFill/>
          </a:ln>
        </p:spPr>
        <p:txBody>
          <a:bodyPr spcFirstLastPara="1" wrap="square" lIns="0" tIns="12700" rIns="0" bIns="0" anchor="t" anchorCtr="0">
            <a:spAutoFit/>
          </a:bodyPr>
          <a:lstStyle/>
          <a:p>
            <a:pPr marL="241300" marR="106172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Before going into any interview, ensure that you have spent a good amount of time researching your potential employer’s company. </a:t>
            </a:r>
            <a:endParaRPr sz="2000">
              <a:solidFill>
                <a:schemeClr val="dk1"/>
              </a:solidFill>
              <a:latin typeface="Trebuchet MS"/>
              <a:ea typeface="Trebuchet MS"/>
              <a:cs typeface="Trebuchet MS"/>
              <a:sym typeface="Trebuchet MS"/>
            </a:endParaRPr>
          </a:p>
          <a:p>
            <a:pPr marL="241300" marR="1061720" lvl="0" indent="-228600" algn="l" rtl="0">
              <a:lnSpc>
                <a:spcPct val="12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Read every page on their website to find out what their values are, what projects they work on, and how they are connected to their community.</a:t>
            </a:r>
            <a:endParaRPr sz="2000">
              <a:solidFill>
                <a:schemeClr val="dk1"/>
              </a:solidFill>
              <a:latin typeface="Trebuchet MS"/>
              <a:ea typeface="Trebuchet MS"/>
              <a:cs typeface="Trebuchet MS"/>
              <a:sym typeface="Trebuchet MS"/>
            </a:endParaRPr>
          </a:p>
          <a:p>
            <a:pPr marL="241300" marR="1061720" lvl="0" indent="-228600" algn="l" rtl="0">
              <a:lnSpc>
                <a:spcPct val="12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Consider how your skills and values align with what you learn about the company in your research.</a:t>
            </a:r>
            <a:endParaRPr sz="2000">
              <a:solidFill>
                <a:schemeClr val="dk1"/>
              </a:solidFill>
              <a:latin typeface="Trebuchet MS"/>
              <a:ea typeface="Trebuchet MS"/>
              <a:cs typeface="Trebuchet MS"/>
              <a:sym typeface="Trebuchet MS"/>
            </a:endParaRPr>
          </a:p>
          <a:p>
            <a:pPr marL="241300" marR="1061720" lvl="0" indent="-228600" algn="l" rtl="0">
              <a:lnSpc>
                <a:spcPct val="12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This question could be asked in many forms: What do you like about our company? What do you know about this company? etc.</a:t>
            </a:r>
            <a:endParaRPr sz="2000">
              <a:solidFill>
                <a:schemeClr val="dk1"/>
              </a:solidFill>
              <a:latin typeface="Trebuchet MS"/>
              <a:ea typeface="Trebuchet MS"/>
              <a:cs typeface="Trebuchet MS"/>
              <a:sym typeface="Trebuchet MS"/>
            </a:endParaRPr>
          </a:p>
          <a:p>
            <a:pPr marL="0" marR="1061720" lvl="0" indent="0" algn="l" rtl="0">
              <a:lnSpc>
                <a:spcPct val="120000"/>
              </a:lnSpc>
              <a:spcBef>
                <a:spcPts val="0"/>
              </a:spcBef>
              <a:spcAft>
                <a:spcPts val="0"/>
              </a:spcAft>
              <a:buNone/>
            </a:pPr>
            <a:endParaRPr sz="2000">
              <a:solidFill>
                <a:schemeClr val="dk1"/>
              </a:solidFill>
              <a:latin typeface="Trebuchet MS"/>
              <a:ea typeface="Trebuchet MS"/>
              <a:cs typeface="Trebuchet MS"/>
              <a:sym typeface="Trebuchet MS"/>
            </a:endParaRPr>
          </a:p>
          <a:p>
            <a:pPr marL="457200" marR="1061720" lvl="0" indent="0" algn="l" rtl="0">
              <a:lnSpc>
                <a:spcPct val="120000"/>
              </a:lnSpc>
              <a:spcBef>
                <a:spcPts val="0"/>
              </a:spcBef>
              <a:spcAft>
                <a:spcPts val="0"/>
              </a:spcAft>
              <a:buNone/>
            </a:pPr>
            <a:endParaRPr sz="2000">
              <a:solidFill>
                <a:schemeClr val="dk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1107</Words>
  <Application>Microsoft Office PowerPoint</Application>
  <PresentationFormat>On-screen Show (4:3)</PresentationFormat>
  <Paragraphs>76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Noto Sans Symbols</vt:lpstr>
      <vt:lpstr>Trebuchet MS</vt:lpstr>
      <vt:lpstr>Office Theme</vt:lpstr>
      <vt:lpstr>10 Basic Job Interview Questions</vt:lpstr>
      <vt:lpstr>Before we get started…</vt:lpstr>
      <vt:lpstr>1) TELL ME ABOUT YOURSELF.</vt:lpstr>
      <vt:lpstr>2) WHAT IS YOUR GREATEST STRENGTH?</vt:lpstr>
      <vt:lpstr>3) WHAT IS ONE OF YOUR WEAKNESSES?</vt:lpstr>
      <vt:lpstr>4) WHAT ARE YOU PASSIONATE ABOUT? or WHAT ARE YOUR INTERESTS?</vt:lpstr>
      <vt:lpstr>5) DESCRIBE A DIFFICULT WORK SITUATION  OR PROJECT AND HOW YOU OVERCAME IT.</vt:lpstr>
      <vt:lpstr>6) WHAT DID YOU LIKE OR DISLIKE ABOUT  YOUR PREVIOUS JOB?</vt:lpstr>
      <vt:lpstr>7A) WHAT EXCITES YOU ABOUT WORKING FOR THIS COMPANY?</vt:lpstr>
      <vt:lpstr>7B) WHY DO YOU WANT THIS JOB?</vt:lpstr>
      <vt:lpstr>8) WHY SHOULD WE HIRE YOU?</vt:lpstr>
      <vt:lpstr>9) WHAT ARE YOUR GOALS FOR THE FUTURE?</vt:lpstr>
      <vt:lpstr>10) DO YOU HAVE ANY QUESTIONS FOR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Basic Job Interview Questions</dc:title>
  <dc:creator>Aaron Adair</dc:creator>
  <cp:lastModifiedBy>Aaron Adair</cp:lastModifiedBy>
  <cp:revision>1</cp:revision>
  <dcterms:created xsi:type="dcterms:W3CDTF">2020-04-20T16:25:46Z</dcterms:created>
  <dcterms:modified xsi:type="dcterms:W3CDTF">2021-10-26T18:01:48Z</dcterms:modified>
</cp:coreProperties>
</file>