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LR670LMdAnn6UfDIdI4PWcBT6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2aae609c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d2aae609c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2aae609c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gd2aae609c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1" name="Google Shape;4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4" name="Google Shape;4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5440770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d544077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2aae609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d2aae609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5" name="Google Shape;135;p31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CA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1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CA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34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6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2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6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9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skatooniec.ca/relevanc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thebalancecareers.com/list-of-soft-skills-206377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ontact360.ca/relevance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askatooniec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careers.com/list-of-soft-skills-2063770#what-are-soft-skil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03" name="Google Shape;203;p1"/>
          <p:cNvSpPr/>
          <p:nvPr/>
        </p:nvSpPr>
        <p:spPr>
          <a:xfrm>
            <a:off x="7550978" y="1"/>
            <a:ext cx="4641021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4" name="Google Shape;2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242852"/>
            <a:ext cx="7767872" cy="2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"/>
          <p:cNvSpPr/>
          <p:nvPr/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</a:pPr>
            <a:r>
              <a:rPr lang="en-CA" sz="3000" i="1"/>
              <a:t>employABILITY Skills</a:t>
            </a:r>
            <a:r>
              <a:rPr lang="en-CA" sz="3000"/>
              <a:t>: </a:t>
            </a:r>
            <a:br>
              <a:rPr lang="en-CA" sz="3000"/>
            </a:br>
            <a:r>
              <a:rPr lang="en-CA" sz="3000"/>
              <a:t>Soft vs. Hard Skills Lesson</a:t>
            </a:r>
            <a:br>
              <a:rPr lang="en-CA" sz="3000"/>
            </a:br>
            <a:endParaRPr sz="3000" i="1"/>
          </a:p>
        </p:txBody>
      </p:sp>
      <p:pic>
        <p:nvPicPr>
          <p:cNvPr id="207" name="Google Shape;20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755" y="1778977"/>
            <a:ext cx="3360531" cy="148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9820" y="3605016"/>
            <a:ext cx="3360530" cy="150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19868" scaled="0"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gd2aae609cc_0_43"/>
          <p:cNvGrpSpPr/>
          <p:nvPr/>
        </p:nvGrpSpPr>
        <p:grpSpPr>
          <a:xfrm>
            <a:off x="-3176" y="0"/>
            <a:ext cx="12192000" cy="6858000"/>
            <a:chOff x="-3176" y="0"/>
            <a:chExt cx="12192000" cy="6858000"/>
          </a:xfrm>
        </p:grpSpPr>
        <p:sp>
          <p:nvSpPr>
            <p:cNvPr id="316" name="Google Shape;316;gd2aae609cc_0_43"/>
            <p:cNvSpPr/>
            <p:nvPr/>
          </p:nvSpPr>
          <p:spPr>
            <a:xfrm>
              <a:off x="0" y="0"/>
              <a:ext cx="12188700" cy="6858000"/>
            </a:xfrm>
            <a:prstGeom prst="rect">
              <a:avLst/>
            </a:prstGeom>
            <a:gradFill>
              <a:gsLst>
                <a:gs pos="0">
                  <a:srgbClr val="2CEAE0"/>
                </a:gs>
                <a:gs pos="50000">
                  <a:srgbClr val="1FAAC6"/>
                </a:gs>
                <a:gs pos="100000">
                  <a:srgbClr val="0A2161"/>
                </a:gs>
              </a:gsLst>
              <a:lin ang="251986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17" name="Google Shape;317;gd2aae609cc_0_43"/>
            <p:cNvPicPr preferRelativeResize="0"/>
            <p:nvPr/>
          </p:nvPicPr>
          <p:blipFill rotWithShape="1">
            <a:blip r:embed="rId3">
              <a:alphaModFix amt="10000"/>
            </a:blip>
            <a:srcRect/>
            <a:stretch/>
          </p:blipFill>
          <p:spPr>
            <a:xfrm>
              <a:off x="-3176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8" name="Google Shape;318;gd2aae609cc_0_43" descr="A picture containing lamp, airpla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6087" r="26368"/>
          <a:stretch/>
        </p:blipFill>
        <p:spPr>
          <a:xfrm>
            <a:off x="6096000" y="10"/>
            <a:ext cx="6092822" cy="685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d2aae609cc_0_43"/>
          <p:cNvSpPr/>
          <p:nvPr/>
        </p:nvSpPr>
        <p:spPr>
          <a:xfrm>
            <a:off x="2" y="609600"/>
            <a:ext cx="64998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d2aae609cc_0_4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5041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Did you c</a:t>
            </a:r>
            <a:r>
              <a:rPr lang="en-CA" sz="3600"/>
              <a:t>onsider</a:t>
            </a:r>
            <a:r>
              <a:rPr lang="en-CA"/>
              <a:t>?</a:t>
            </a:r>
            <a:endParaRPr/>
          </a:p>
        </p:txBody>
      </p:sp>
      <p:pic>
        <p:nvPicPr>
          <p:cNvPr id="321" name="Google Shape;321;gd2aae609cc_0_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1970240"/>
            <a:ext cx="6492239" cy="26171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d2aae609cc_0_43"/>
          <p:cNvSpPr txBox="1">
            <a:spLocks noGrp="1"/>
          </p:cNvSpPr>
          <p:nvPr>
            <p:ph type="body" idx="1"/>
          </p:nvPr>
        </p:nvSpPr>
        <p:spPr>
          <a:xfrm>
            <a:off x="680325" y="2336876"/>
            <a:ext cx="5041500" cy="45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19030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441"/>
              <a:buChar char="•"/>
            </a:pPr>
            <a:r>
              <a:rPr lang="en-CA" sz="2918"/>
              <a:t>E</a:t>
            </a:r>
            <a:r>
              <a:rPr lang="en-CA" sz="3047"/>
              <a:t>mployers value people who are organized, hard working, polite to others, and demonstrate a willingness to learn.</a:t>
            </a:r>
            <a:endParaRPr sz="3047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47"/>
          </a:p>
          <a:p>
            <a:pPr marL="228600" lvl="0" indent="-1966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312"/>
              <a:buChar char="•"/>
            </a:pPr>
            <a:r>
              <a:rPr lang="en-CA" sz="3047"/>
              <a:t>These soft skills are harder to teach since they involve a change in habits and behaviour.</a:t>
            </a:r>
            <a:endParaRPr sz="3047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47"/>
          </a:p>
          <a:p>
            <a:pPr marL="228600" lvl="0" indent="-1966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312"/>
              <a:buChar char="•"/>
            </a:pPr>
            <a:r>
              <a:rPr lang="en-CA" sz="3047"/>
              <a:t>Depending on the role, hard skills can be taught relatively easily to those who are eager to learn!</a:t>
            </a:r>
            <a:endParaRPr sz="3047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Proof!</a:t>
            </a:r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Many people assume that hard skills are most important when applying for a job, but:</a:t>
            </a:r>
            <a:endParaRPr sz="2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/>
              <a:t>“85% of job success comes from having well-developed soft skills and people skills, and only 15% of job success comes from technical skills and knowledge (hard skills).” </a:t>
            </a:r>
            <a:r>
              <a:rPr lang="en-CA" sz="1800"/>
              <a:t>-Harvard University, Carnegie Foundation, and Stanford Research Center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"/>
          <p:cNvSpPr/>
          <p:nvPr/>
        </p:nvSpPr>
        <p:spPr>
          <a:xfrm>
            <a:off x="0" y="-1"/>
            <a:ext cx="12188825" cy="6858001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 w="12700" cap="flat" cmpd="sng">
            <a:solidFill>
              <a:srgbClr val="299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4" name="Google Shape;334;p10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-317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0"/>
          <p:cNvSpPr/>
          <p:nvPr/>
        </p:nvSpPr>
        <p:spPr>
          <a:xfrm>
            <a:off x="4639056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2" y="609600"/>
            <a:ext cx="4959094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CA" sz="3200" i="1" dirty="0"/>
              <a:t>Relevance</a:t>
            </a:r>
            <a:r>
              <a:rPr lang="en-CA" sz="3200" dirty="0"/>
              <a:t> Magazine</a:t>
            </a:r>
            <a:r>
              <a:rPr lang="en-CA" sz="1500" dirty="0"/>
              <a:t>	</a:t>
            </a:r>
            <a:r>
              <a:rPr lang="en-CA" sz="1500" u="sng" dirty="0">
                <a:solidFill>
                  <a:schemeClr val="hlink"/>
                </a:solidFill>
                <a:hlinkClick r:id="rId4"/>
              </a:rPr>
              <a:t>www.contact360.ca/relevance</a:t>
            </a:r>
            <a:r>
              <a:rPr lang="en-CA" sz="1500" u="sng" dirty="0">
                <a:solidFill>
                  <a:schemeClr val="hlink"/>
                </a:solidFill>
              </a:rPr>
              <a:t>/</a:t>
            </a:r>
            <a:br>
              <a:rPr lang="en-CA" sz="1500" dirty="0"/>
            </a:br>
            <a:endParaRPr sz="1500" dirty="0"/>
          </a:p>
        </p:txBody>
      </p:sp>
      <p:pic>
        <p:nvPicPr>
          <p:cNvPr id="338" name="Google Shape;33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1970241"/>
            <a:ext cx="4956048" cy="19978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3656289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u="sng" dirty="0">
              <a:solidFill>
                <a:schemeClr val="hlink"/>
              </a:solidFill>
              <a:hlinkClick r:id="rId6"/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u="sng" dirty="0">
              <a:solidFill>
                <a:schemeClr val="hlink"/>
              </a:solidFill>
              <a:hlinkClick r:id="rId6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dirty="0"/>
              <a:t>Most valued </a:t>
            </a:r>
            <a:r>
              <a:rPr lang="en-CA" dirty="0">
                <a:hlinkClick r:id="rId7"/>
              </a:rPr>
              <a:t>soft skills</a:t>
            </a:r>
            <a:endParaRPr dirty="0">
              <a:uFill>
                <a:noFill/>
              </a:uFill>
              <a:hlinkClick r:id="rId8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u="sng" dirty="0">
              <a:solidFill>
                <a:schemeClr val="hlink"/>
              </a:solidFill>
              <a:hlinkClick r:id="rId8"/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dirty="0"/>
          </a:p>
        </p:txBody>
      </p:sp>
      <p:pic>
        <p:nvPicPr>
          <p:cNvPr id="340" name="Google Shape;340;p10" descr="A close up of a newspaper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76090" y="1007414"/>
            <a:ext cx="6269479" cy="484317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19868" scaled="0"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gd2aae609cc_0_32"/>
          <p:cNvGrpSpPr/>
          <p:nvPr/>
        </p:nvGrpSpPr>
        <p:grpSpPr>
          <a:xfrm>
            <a:off x="-3176" y="0"/>
            <a:ext cx="12192000" cy="6858000"/>
            <a:chOff x="-3176" y="0"/>
            <a:chExt cx="12192000" cy="6858000"/>
          </a:xfrm>
        </p:grpSpPr>
        <p:sp>
          <p:nvSpPr>
            <p:cNvPr id="346" name="Google Shape;346;gd2aae609cc_0_32"/>
            <p:cNvSpPr/>
            <p:nvPr/>
          </p:nvSpPr>
          <p:spPr>
            <a:xfrm>
              <a:off x="0" y="0"/>
              <a:ext cx="12188700" cy="6858000"/>
            </a:xfrm>
            <a:prstGeom prst="rect">
              <a:avLst/>
            </a:prstGeom>
            <a:gradFill>
              <a:gsLst>
                <a:gs pos="0">
                  <a:srgbClr val="2CEAE0"/>
                </a:gs>
                <a:gs pos="50000">
                  <a:srgbClr val="1FAAC6"/>
                </a:gs>
                <a:gs pos="100000">
                  <a:srgbClr val="0A2161"/>
                </a:gs>
              </a:gsLst>
              <a:lin ang="251986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47" name="Google Shape;347;gd2aae609cc_0_32"/>
            <p:cNvPicPr preferRelativeResize="0"/>
            <p:nvPr/>
          </p:nvPicPr>
          <p:blipFill rotWithShape="1">
            <a:blip r:embed="rId3">
              <a:alphaModFix amt="10000"/>
            </a:blip>
            <a:srcRect/>
            <a:stretch/>
          </p:blipFill>
          <p:spPr>
            <a:xfrm>
              <a:off x="-3176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8" name="Google Shape;348;gd2aae609cc_0_32" descr="A picture containing lamp, airpla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6087" r="26368"/>
          <a:stretch/>
        </p:blipFill>
        <p:spPr>
          <a:xfrm>
            <a:off x="6096000" y="10"/>
            <a:ext cx="6092822" cy="685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d2aae609cc_0_32"/>
          <p:cNvSpPr/>
          <p:nvPr/>
        </p:nvSpPr>
        <p:spPr>
          <a:xfrm>
            <a:off x="2" y="609600"/>
            <a:ext cx="64998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d2aae609cc_0_3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5041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 sz="3600"/>
              <a:t>Consider </a:t>
            </a:r>
            <a:endParaRPr/>
          </a:p>
        </p:txBody>
      </p:sp>
      <p:pic>
        <p:nvPicPr>
          <p:cNvPr id="351" name="Google Shape;351;gd2aae609cc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1970240"/>
            <a:ext cx="6492239" cy="26171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d2aae609cc_0_32"/>
          <p:cNvSpPr txBox="1">
            <a:spLocks noGrp="1"/>
          </p:cNvSpPr>
          <p:nvPr>
            <p:ph type="body" idx="1"/>
          </p:nvPr>
        </p:nvSpPr>
        <p:spPr>
          <a:xfrm>
            <a:off x="680322" y="2336873"/>
            <a:ext cx="5041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How do you think people become aware of the soft skills that they possess?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8" name="Google Shape;358;p13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3"/>
          <p:cNvSpPr/>
          <p:nvPr/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0" name="Google Shape;3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3"/>
          <p:cNvSpPr/>
          <p:nvPr/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4400"/>
              <a:t>E.     Personal Skill Inventory:</a:t>
            </a:r>
            <a:endParaRPr sz="440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2033"/>
              <a:t>Refer back to the Soft Skill list</a:t>
            </a:r>
            <a:endParaRPr sz="2033"/>
          </a:p>
        </p:txBody>
      </p:sp>
      <p:grpSp>
        <p:nvGrpSpPr>
          <p:cNvPr id="363" name="Google Shape;363;p13"/>
          <p:cNvGrpSpPr/>
          <p:nvPr/>
        </p:nvGrpSpPr>
        <p:grpSpPr>
          <a:xfrm>
            <a:off x="5284801" y="645875"/>
            <a:ext cx="6609843" cy="5796916"/>
            <a:chOff x="0" y="6124"/>
            <a:chExt cx="6261100" cy="5572350"/>
          </a:xfrm>
        </p:grpSpPr>
        <p:sp>
          <p:nvSpPr>
            <p:cNvPr id="364" name="Google Shape;364;p13"/>
            <p:cNvSpPr/>
            <p:nvPr/>
          </p:nvSpPr>
          <p:spPr>
            <a:xfrm>
              <a:off x="0" y="6124"/>
              <a:ext cx="6261100" cy="1590350"/>
            </a:xfrm>
            <a:prstGeom prst="roundRect">
              <a:avLst>
                <a:gd name="adj" fmla="val 10000"/>
              </a:avLst>
            </a:prstGeom>
            <a:solidFill>
              <a:srgbClr val="5FD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81080" y="363953"/>
              <a:ext cx="874692" cy="87469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836854" y="6124"/>
              <a:ext cx="4422449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1836854" y="6124"/>
              <a:ext cx="4422449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300" tIns="168300" rIns="168300" bIns="168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rebuchet MS"/>
                <a:buNone/>
              </a:pPr>
              <a:r>
                <a:rPr lang="en-CA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Look back at your list of soft skill strength and weaknesses.</a:t>
              </a:r>
              <a:endParaRPr sz="2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0" y="1994062"/>
              <a:ext cx="6261100" cy="1590350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81080" y="2351891"/>
              <a:ext cx="874692" cy="87469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836854" y="1994062"/>
              <a:ext cx="4422449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1836854" y="1994062"/>
              <a:ext cx="4422449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300" tIns="168300" rIns="168300" bIns="168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rebuchet MS"/>
                <a:buNone/>
              </a:pPr>
              <a:r>
                <a:rPr lang="en-CA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Choose one skill that you believe you could turn from a weakness into a strength.</a:t>
              </a:r>
              <a:endParaRPr sz="2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0" y="3988124"/>
              <a:ext cx="6261100" cy="1590350"/>
            </a:xfrm>
            <a:prstGeom prst="roundRect">
              <a:avLst>
                <a:gd name="adj" fmla="val 1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81080" y="4339828"/>
              <a:ext cx="874692" cy="87469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550476" y="3954009"/>
              <a:ext cx="1270215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1550476" y="3954009"/>
              <a:ext cx="1270215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300" tIns="168300" rIns="168300" bIns="168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rebuchet MS"/>
                <a:buNone/>
              </a:pPr>
              <a:r>
                <a:rPr lang="en-CA" sz="17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Consider:</a:t>
              </a:r>
              <a:endParaRPr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3627079" y="3982000"/>
              <a:ext cx="1808062" cy="159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2820685" y="3982012"/>
              <a:ext cx="2614500" cy="15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300" tIns="168300" rIns="168300" bIns="168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Trebuchet MS"/>
                <a:buNone/>
              </a:pPr>
              <a:r>
                <a:rPr lang="en-CA" sz="1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could you turn a weakness into a strength? This is an opportunity to use a </a:t>
              </a:r>
              <a:r>
                <a:rPr lang="en-CA" sz="1900" b="1" i="1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Growth Mindset</a:t>
              </a:r>
              <a:r>
                <a:rPr lang="en-CA" sz="1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!</a:t>
              </a:r>
              <a:endPara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Growth Mindset</a:t>
            </a:r>
            <a:endParaRPr/>
          </a:p>
        </p:txBody>
      </p:sp>
      <p:pic>
        <p:nvPicPr>
          <p:cNvPr id="383" name="Google Shape;383;p14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0547" y="1940767"/>
            <a:ext cx="10646229" cy="46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Growth Mindset Phrases</a:t>
            </a:r>
            <a:endParaRPr/>
          </a:p>
        </p:txBody>
      </p:sp>
      <p:pic>
        <p:nvPicPr>
          <p:cNvPr id="389" name="Google Shape;389;p15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0301" y="2127380"/>
            <a:ext cx="8929397" cy="434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5" name="Google Shape;395;p16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6"/>
          <p:cNvSpPr/>
          <p:nvPr/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7" name="Google Shape;39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6"/>
          <p:cNvSpPr/>
          <p:nvPr/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4400"/>
              <a:t>F.     Sell your strengths</a:t>
            </a:r>
            <a:endParaRPr/>
          </a:p>
        </p:txBody>
      </p:sp>
      <p:grpSp>
        <p:nvGrpSpPr>
          <p:cNvPr id="400" name="Google Shape;400;p16"/>
          <p:cNvGrpSpPr/>
          <p:nvPr/>
        </p:nvGrpSpPr>
        <p:grpSpPr>
          <a:xfrm>
            <a:off x="5284788" y="1546265"/>
            <a:ext cx="6261100" cy="3765470"/>
            <a:chOff x="0" y="906502"/>
            <a:chExt cx="6261100" cy="3765470"/>
          </a:xfrm>
        </p:grpSpPr>
        <p:sp>
          <p:nvSpPr>
            <p:cNvPr id="401" name="Google Shape;401;p16"/>
            <p:cNvSpPr/>
            <p:nvPr/>
          </p:nvSpPr>
          <p:spPr>
            <a:xfrm>
              <a:off x="0" y="906502"/>
              <a:ext cx="6261100" cy="1673542"/>
            </a:xfrm>
            <a:prstGeom prst="roundRect">
              <a:avLst>
                <a:gd name="adj" fmla="val 10000"/>
              </a:avLst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06246" y="1283049"/>
              <a:ext cx="920448" cy="9204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932941" y="906502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1932941" y="906502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100" tIns="177100" rIns="177100" bIns="17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lang="en-CA" sz="20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Consider the occupation you listed at the start of the session</a:t>
              </a:r>
              <a:endPara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0" y="2998430"/>
              <a:ext cx="6261100" cy="1673542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506246" y="3374977"/>
              <a:ext cx="920448" cy="92044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932941" y="2998430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 txBox="1"/>
            <p:nvPr/>
          </p:nvSpPr>
          <p:spPr>
            <a:xfrm>
              <a:off x="1932941" y="2998430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100" tIns="177100" rIns="177100" bIns="17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lang="en-CA" sz="20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If you were applying for</a:t>
              </a:r>
              <a:r>
                <a:rPr lang="en-CA"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this </a:t>
              </a:r>
              <a:r>
                <a:rPr lang="en-CA" sz="20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occupation, how would you effectively communicate your best hard and soft skills to your potential employer?</a:t>
              </a:r>
              <a:endPara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4" name="Google Shape;414;p17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7"/>
          <p:cNvSpPr/>
          <p:nvPr/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6" name="Google Shape;4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7"/>
          <p:cNvSpPr/>
          <p:nvPr/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4400"/>
              <a:t>Always consider:</a:t>
            </a:r>
            <a:endParaRPr/>
          </a:p>
        </p:txBody>
      </p:sp>
      <p:grpSp>
        <p:nvGrpSpPr>
          <p:cNvPr id="419" name="Google Shape;419;p17"/>
          <p:cNvGrpSpPr/>
          <p:nvPr/>
        </p:nvGrpSpPr>
        <p:grpSpPr>
          <a:xfrm>
            <a:off x="5284788" y="640443"/>
            <a:ext cx="6261100" cy="5577113"/>
            <a:chOff x="0" y="680"/>
            <a:chExt cx="6261100" cy="5577113"/>
          </a:xfrm>
        </p:grpSpPr>
        <p:sp>
          <p:nvSpPr>
            <p:cNvPr id="420" name="Google Shape;420;p17"/>
            <p:cNvSpPr/>
            <p:nvPr/>
          </p:nvSpPr>
          <p:spPr>
            <a:xfrm>
              <a:off x="0" y="680"/>
              <a:ext cx="6261100" cy="1593460"/>
            </a:xfrm>
            <a:prstGeom prst="roundRect">
              <a:avLst>
                <a:gd name="adj" fmla="val 10000"/>
              </a:avLst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82021" y="359209"/>
              <a:ext cx="876403" cy="8764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1840447" y="680"/>
              <a:ext cx="4420652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 txBox="1"/>
            <p:nvPr/>
          </p:nvSpPr>
          <p:spPr>
            <a:xfrm>
              <a:off x="1840447" y="680"/>
              <a:ext cx="4420652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625" tIns="168625" rIns="168625" bIns="168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rebuchet MS"/>
                <a:buNone/>
              </a:pPr>
              <a:r>
                <a:rPr lang="en-CA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Soft &amp; Hard </a:t>
              </a:r>
              <a:r>
                <a:rPr lang="en-CA" sz="21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skills are things you can develop, if you choose to put effort into it.</a:t>
              </a:r>
              <a:r>
                <a:rPr lang="en-CA" sz="17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0" y="1992507"/>
              <a:ext cx="6261100" cy="1593460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82021" y="2351035"/>
              <a:ext cx="876403" cy="87640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1840447" y="1992507"/>
              <a:ext cx="4420652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1840447" y="1992507"/>
              <a:ext cx="4420652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625" tIns="168625" rIns="168625" bIns="168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rebuchet MS"/>
                <a:buNone/>
              </a:pPr>
              <a:r>
                <a:rPr lang="en-CA" sz="2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 we gain experience in school</a:t>
              </a:r>
              <a:r>
                <a:rPr lang="en-CA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at work, and in public</a:t>
              </a:r>
              <a:r>
                <a:rPr lang="en-CA" sz="2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we build our soft skills.</a:t>
              </a:r>
              <a:r>
                <a:rPr lang="en-CA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sz="2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0" y="3984333"/>
              <a:ext cx="6261100" cy="1593460"/>
            </a:xfrm>
            <a:prstGeom prst="roundRect">
              <a:avLst>
                <a:gd name="adj" fmla="val 1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482021" y="4342861"/>
              <a:ext cx="876403" cy="87640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840447" y="3984333"/>
              <a:ext cx="4420652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 txBox="1"/>
            <p:nvPr/>
          </p:nvSpPr>
          <p:spPr>
            <a:xfrm>
              <a:off x="1840447" y="3984333"/>
              <a:ext cx="4420652" cy="1593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625" tIns="168625" rIns="168625" bIns="168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Trebuchet MS"/>
                <a:buNone/>
              </a:pPr>
              <a:r>
                <a:rPr lang="en-CA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You</a:t>
              </a:r>
              <a:r>
                <a:rPr lang="en-CA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never know where your career path may lead, so being open to new challenges and developing skills along the way </a:t>
              </a:r>
              <a:r>
                <a:rPr lang="en-CA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will </a:t>
              </a:r>
              <a:r>
                <a:rPr lang="en-CA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benefit you in the future, even if it doesn’t seem </a:t>
              </a:r>
              <a:r>
                <a:rPr lang="en-CA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</a:t>
              </a:r>
              <a:r>
                <a:rPr lang="en-CA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 in the present.</a:t>
              </a: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7" name="Google Shape;437;p18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8"/>
          <p:cNvSpPr/>
          <p:nvPr/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9" name="Google Shape;4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8"/>
          <p:cNvSpPr/>
          <p:nvPr/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4400"/>
              <a:t>Any questions?</a:t>
            </a:r>
            <a:endParaRPr/>
          </a:p>
        </p:txBody>
      </p:sp>
      <p:grpSp>
        <p:nvGrpSpPr>
          <p:cNvPr id="442" name="Google Shape;442;p18"/>
          <p:cNvGrpSpPr/>
          <p:nvPr/>
        </p:nvGrpSpPr>
        <p:grpSpPr>
          <a:xfrm>
            <a:off x="5284788" y="2347455"/>
            <a:ext cx="5246365" cy="2172419"/>
            <a:chOff x="0" y="1707692"/>
            <a:chExt cx="5246365" cy="2172419"/>
          </a:xfrm>
        </p:grpSpPr>
        <p:sp>
          <p:nvSpPr>
            <p:cNvPr id="443" name="Google Shape;443;p18"/>
            <p:cNvSpPr/>
            <p:nvPr/>
          </p:nvSpPr>
          <p:spPr>
            <a:xfrm>
              <a:off x="0" y="1773004"/>
              <a:ext cx="891877" cy="891877"/>
            </a:xfrm>
            <a:prstGeom prst="ellipse">
              <a:avLst/>
            </a:prstGeom>
            <a:solidFill>
              <a:srgbClr val="5FD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129005" y="1894986"/>
              <a:ext cx="517288" cy="51728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1051368" y="1707692"/>
              <a:ext cx="4194997" cy="891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1051368" y="1707692"/>
              <a:ext cx="4194997" cy="891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lang="en-CA" sz="20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Please contact the SIEC if you have questions!</a:t>
              </a:r>
              <a:endPara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0" y="2988234"/>
              <a:ext cx="891877" cy="891877"/>
            </a:xfrm>
            <a:prstGeom prst="ellipse">
              <a:avLst/>
            </a:prstGeom>
            <a:solidFill>
              <a:srgbClr val="DDC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170905" y="3156873"/>
              <a:ext cx="517288" cy="51728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106017" y="2978905"/>
              <a:ext cx="4085700" cy="891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 txBox="1"/>
            <p:nvPr/>
          </p:nvSpPr>
          <p:spPr>
            <a:xfrm>
              <a:off x="1106017" y="2978905"/>
              <a:ext cx="4085700" cy="891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lang="en-CA" sz="2000" b="0" i="0" u="sng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www.saskatooniec</a:t>
              </a:r>
              <a:r>
                <a:rPr lang="en-CA" sz="2000" b="0" i="0" u="sng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.ca</a:t>
              </a:r>
              <a:endParaRPr lang="en-CA" sz="2000" b="0" i="0" u="sng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endParaRPr lang="en-CA" sz="2000" b="0" i="0" u="sng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lang="en-CA" sz="2000" u="sng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www.contact360.ca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Goals for this Lesson</a:t>
            </a:r>
            <a:endParaRPr/>
          </a:p>
        </p:txBody>
      </p:sp>
      <p:sp>
        <p:nvSpPr>
          <p:cNvPr id="214" name="Google Shape;214;p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Consider the skills you possess for your future career journey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Understand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the difference between hard &amp; soft skills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 the important role soft skills play in the workplace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Set goals for improving your skills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Consider how to communicate your skills to an employer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2C2E"/>
            </a:gs>
            <a:gs pos="50000">
              <a:srgbClr val="1FAAC6"/>
            </a:gs>
            <a:gs pos="100000">
              <a:srgbClr val="457F00"/>
            </a:gs>
          </a:gsLst>
          <a:lin ang="2519868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5440770d1_0_0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gradFill>
            <a:gsLst>
              <a:gs pos="0">
                <a:srgbClr val="EA2C2E"/>
              </a:gs>
              <a:gs pos="50000">
                <a:srgbClr val="1FAAC6"/>
              </a:gs>
              <a:gs pos="100000">
                <a:srgbClr val="457F00"/>
              </a:gs>
            </a:gsLst>
            <a:lin ang="251986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0" name="Google Shape;220;gd5440770d1_0_0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d5440770d1_0_0"/>
          <p:cNvSpPr/>
          <p:nvPr/>
        </p:nvSpPr>
        <p:spPr>
          <a:xfrm>
            <a:off x="4644527" y="0"/>
            <a:ext cx="75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gd5440770d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d5440770d1_0_0"/>
          <p:cNvSpPr/>
          <p:nvPr/>
        </p:nvSpPr>
        <p:spPr>
          <a:xfrm>
            <a:off x="-1" y="1838764"/>
            <a:ext cx="4964700" cy="3180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5440770d1_0_0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00" cy="26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CA" sz="4400">
                <a:solidFill>
                  <a:srgbClr val="FFFFFF"/>
                </a:solidFill>
              </a:rPr>
              <a:t>Saskatchewan Perspective</a:t>
            </a:r>
            <a:endParaRPr/>
          </a:p>
        </p:txBody>
      </p:sp>
      <p:sp>
        <p:nvSpPr>
          <p:cNvPr id="225" name="Google Shape;225;gd5440770d1_0_0"/>
          <p:cNvSpPr txBox="1">
            <a:spLocks noGrp="1"/>
          </p:cNvSpPr>
          <p:nvPr>
            <p:ph type="body" idx="1"/>
          </p:nvPr>
        </p:nvSpPr>
        <p:spPr>
          <a:xfrm>
            <a:off x="5287995" y="661106"/>
            <a:ext cx="6257400" cy="5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CA">
                <a:solidFill>
                  <a:srgbClr val="FFFFFF"/>
                </a:solidFill>
              </a:rPr>
              <a:t>The Credit Counselling Society released a report in January [2018] showing there has been an increase of people under 35 years old [seeking] help to deal with unemployment since 2010. (CBC)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/>
          <p:nvPr/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3" name="Google Shape;2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5"/>
          <p:cNvSpPr/>
          <p:nvPr/>
        </p:nvSpPr>
        <p:spPr>
          <a:xfrm>
            <a:off x="312" y="1970264"/>
            <a:ext cx="4964700" cy="3180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 txBox="1">
            <a:spLocks noGrp="1"/>
          </p:cNvSpPr>
          <p:nvPr>
            <p:ph type="title"/>
          </p:nvPr>
        </p:nvSpPr>
        <p:spPr>
          <a:xfrm>
            <a:off x="147350" y="2063250"/>
            <a:ext cx="4272300" cy="26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5080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AutoNum type="alphaUcPeriod"/>
            </a:pPr>
            <a:r>
              <a:rPr lang="en-CA" sz="4400"/>
              <a:t>Vision of your Future!</a:t>
            </a:r>
            <a:endParaRPr/>
          </a:p>
        </p:txBody>
      </p:sp>
      <p:grpSp>
        <p:nvGrpSpPr>
          <p:cNvPr id="236" name="Google Shape;236;p5"/>
          <p:cNvGrpSpPr/>
          <p:nvPr/>
        </p:nvGrpSpPr>
        <p:grpSpPr>
          <a:xfrm>
            <a:off x="5284788" y="640749"/>
            <a:ext cx="6261099" cy="5576502"/>
            <a:chOff x="0" y="986"/>
            <a:chExt cx="6261099" cy="5576502"/>
          </a:xfrm>
        </p:grpSpPr>
        <p:sp>
          <p:nvSpPr>
            <p:cNvPr id="237" name="Google Shape;237;p5"/>
            <p:cNvSpPr/>
            <p:nvPr/>
          </p:nvSpPr>
          <p:spPr>
            <a:xfrm>
              <a:off x="0" y="4199213"/>
              <a:ext cx="1565275" cy="1378275"/>
            </a:xfrm>
            <a:prstGeom prst="rect">
              <a:avLst/>
            </a:prstGeom>
            <a:gradFill>
              <a:gsLst>
                <a:gs pos="0">
                  <a:srgbClr val="74E181"/>
                </a:gs>
                <a:gs pos="50000">
                  <a:srgbClr val="57E369"/>
                </a:gs>
                <a:gs pos="100000">
                  <a:srgbClr val="45CF57"/>
                </a:gs>
              </a:gsLst>
              <a:lin ang="5400000" scaled="0"/>
            </a:gradFill>
            <a:ln w="9525" cap="flat" cmpd="sng">
              <a:solidFill>
                <a:srgbClr val="5FDD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0" y="4199213"/>
              <a:ext cx="1565275" cy="1378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300" tIns="234675" rIns="111300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rebuchet MS"/>
                <a:buNone/>
              </a:pPr>
              <a:r>
                <a:rPr lang="en-CA" sz="3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565274" y="4199213"/>
              <a:ext cx="4695825" cy="1378275"/>
            </a:xfrm>
            <a:prstGeom prst="rect">
              <a:avLst/>
            </a:prstGeom>
            <a:solidFill>
              <a:srgbClr val="D0F1D3">
                <a:alpha val="89410"/>
              </a:srgbClr>
            </a:solidFill>
            <a:ln w="9525" cap="flat" cmpd="sng">
              <a:solidFill>
                <a:srgbClr val="D0F1D3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1565274" y="4199213"/>
              <a:ext cx="4695825" cy="1378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241300" rIns="95250" bIns="241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CA" sz="19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List five skills that an employer would </a:t>
              </a:r>
              <a:r>
                <a:rPr lang="en-CA" sz="1900">
                  <a:latin typeface="Trebuchet MS"/>
                  <a:ea typeface="Trebuchet MS"/>
                  <a:cs typeface="Trebuchet MS"/>
                  <a:sym typeface="Trebuchet MS"/>
                </a:rPr>
                <a:t>expect from you</a:t>
              </a:r>
              <a:r>
                <a:rPr lang="en-CA" sz="19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</a:t>
              </a:r>
              <a:r>
                <a:rPr lang="en-CA" sz="1900">
                  <a:latin typeface="Trebuchet MS"/>
                  <a:ea typeface="Trebuchet MS"/>
                  <a:cs typeface="Trebuchet MS"/>
                  <a:sym typeface="Trebuchet MS"/>
                </a:rPr>
                <a:t>f you were to be hired for this occupation.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rot="10800000">
              <a:off x="0" y="2100099"/>
              <a:ext cx="1565275" cy="211978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gradFill>
              <a:gsLst>
                <a:gs pos="0">
                  <a:srgbClr val="A8E076"/>
                </a:gs>
                <a:gs pos="50000">
                  <a:srgbClr val="9DE25A"/>
                </a:gs>
                <a:gs pos="100000">
                  <a:srgbClr val="8ACE47"/>
                </a:gs>
              </a:gsLst>
              <a:lin ang="5400000" scaled="0"/>
            </a:gradFill>
            <a:ln w="9525" cap="flat" cmpd="sng">
              <a:solidFill>
                <a:srgbClr val="9EDC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0" y="2100099"/>
              <a:ext cx="1565275" cy="1377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300" tIns="234675" rIns="111300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rebuchet MS"/>
                <a:buNone/>
              </a:pPr>
              <a:r>
                <a:rPr lang="en-CA" sz="3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Write down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565274" y="2100099"/>
              <a:ext cx="4695825" cy="1377862"/>
            </a:xfrm>
            <a:prstGeom prst="rect">
              <a:avLst/>
            </a:prstGeom>
            <a:solidFill>
              <a:srgbClr val="E2F1D0">
                <a:alpha val="89410"/>
              </a:srgbClr>
            </a:solidFill>
            <a:ln w="9525" cap="flat" cmpd="sng">
              <a:solidFill>
                <a:srgbClr val="E2F1D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1565274" y="2100099"/>
              <a:ext cx="4695825" cy="1377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241300" rIns="95250" bIns="241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CA" sz="19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Write down your choice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10800000">
              <a:off x="0" y="986"/>
              <a:ext cx="1565275" cy="211978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gradFill>
              <a:gsLst>
                <a:gs pos="0">
                  <a:srgbClr val="DFD077"/>
                </a:gs>
                <a:gs pos="50000">
                  <a:srgbClr val="E1CE5D"/>
                </a:gs>
                <a:gs pos="100000">
                  <a:srgbClr val="CCBA4A"/>
                </a:gs>
              </a:gsLst>
              <a:lin ang="5400000" scaled="0"/>
            </a:gradFill>
            <a:ln w="9525" cap="flat" cmpd="sng">
              <a:solidFill>
                <a:srgbClr val="DBCA6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0" y="986"/>
              <a:ext cx="1565275" cy="1377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300" tIns="234675" rIns="111300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Trebuchet MS"/>
                <a:buNone/>
              </a:pPr>
              <a:r>
                <a:rPr lang="en-CA" sz="33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Choose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565274" y="986"/>
              <a:ext cx="4695825" cy="1377862"/>
            </a:xfrm>
            <a:prstGeom prst="rect">
              <a:avLst/>
            </a:prstGeom>
            <a:solidFill>
              <a:srgbClr val="F1EAD0">
                <a:alpha val="89410"/>
              </a:srgbClr>
            </a:solidFill>
            <a:ln w="9525" cap="flat" cmpd="sng">
              <a:solidFill>
                <a:srgbClr val="F1EAD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1565274" y="986"/>
              <a:ext cx="4695825" cy="1377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241300" rIns="95250" bIns="241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CA" sz="19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Choose an interesting occupation that </a:t>
              </a:r>
              <a:r>
                <a:rPr lang="en-CA" sz="1900">
                  <a:latin typeface="Trebuchet MS"/>
                  <a:ea typeface="Trebuchet MS"/>
                  <a:cs typeface="Trebuchet MS"/>
                  <a:sym typeface="Trebuchet MS"/>
                </a:rPr>
                <a:t>you would like to have when you are older.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Hard Skills</a:t>
            </a:r>
            <a:endParaRPr/>
          </a:p>
        </p:txBody>
      </p: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Hard Skills are directly relevant to the job to which you are applying. These are often more obvious, observable, and easier to learn than soft skills. </a:t>
            </a:r>
            <a:endParaRPr sz="2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/>
          </a:p>
          <a:p>
            <a:pPr marL="228600" lvl="0" indent="-254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A hard skill for a carpenter, for example, might be the ability to operate a power saw or use framing squares.</a:t>
            </a:r>
            <a:endParaRPr sz="2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CA" u="sng">
                <a:solidFill>
                  <a:schemeClr val="hlink"/>
                </a:solidFill>
                <a:hlinkClick r:id="rId3"/>
              </a:rPr>
              <a:t> </a:t>
            </a:r>
            <a:r>
              <a:rPr lang="en-CA" sz="1200" u="sng">
                <a:solidFill>
                  <a:schemeClr val="hlink"/>
                </a:solidFill>
                <a:hlinkClick r:id="rId3"/>
              </a:rPr>
              <a:t>https://www.thebalancecareers.com/list-of-soft-skills-2063770#what-are-soft-skills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Soft Skills vs. Hard Skills</a:t>
            </a:r>
            <a:endParaRPr/>
          </a:p>
        </p:txBody>
      </p:sp>
      <p:sp>
        <p:nvSpPr>
          <p:cNvPr id="260" name="Google Shape;260;p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Soft skills are the personal qualities, personality traits, built-in social cues, and communication abilities needed for success on the job.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Soft skills define how a person interacts in his or her relationships with others, and they are present when people are faced with individual tasks and challenges.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Unlike hard skills that are learned, soft skills are similar to emotions or insights that allow people to “read” others. These are much harder to learn, measure, and evaluate.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/>
          <p:nvPr/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/>
          <p:nvPr/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4400"/>
              <a:t>B.    Personal Soft Skills</a:t>
            </a:r>
            <a:endParaRPr/>
          </a:p>
        </p:txBody>
      </p:sp>
      <p:grpSp>
        <p:nvGrpSpPr>
          <p:cNvPr id="271" name="Google Shape;271;p11"/>
          <p:cNvGrpSpPr/>
          <p:nvPr/>
        </p:nvGrpSpPr>
        <p:grpSpPr>
          <a:xfrm>
            <a:off x="5284788" y="1546265"/>
            <a:ext cx="6261100" cy="3765470"/>
            <a:chOff x="0" y="906502"/>
            <a:chExt cx="6261100" cy="3765470"/>
          </a:xfrm>
        </p:grpSpPr>
        <p:sp>
          <p:nvSpPr>
            <p:cNvPr id="272" name="Google Shape;272;p11"/>
            <p:cNvSpPr/>
            <p:nvPr/>
          </p:nvSpPr>
          <p:spPr>
            <a:xfrm>
              <a:off x="0" y="906502"/>
              <a:ext cx="6261100" cy="1673542"/>
            </a:xfrm>
            <a:prstGeom prst="roundRect">
              <a:avLst>
                <a:gd name="adj" fmla="val 10000"/>
              </a:avLst>
            </a:prstGeom>
            <a:solidFill>
              <a:srgbClr val="5FD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506246" y="1283049"/>
              <a:ext cx="920448" cy="9204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932941" y="906502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1932941" y="906502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100" tIns="177100" rIns="177100" bIns="17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rebuchet MS"/>
                <a:buNone/>
              </a:pPr>
              <a:r>
                <a:rPr lang="en-CA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Read the Soft Skills</a:t>
              </a:r>
              <a:r>
                <a:rPr lang="en-CA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CA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list and put a check mark beside the soft skills that you believe you possess. </a:t>
              </a:r>
              <a:endPara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0" y="2998430"/>
              <a:ext cx="6261100" cy="1673542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506246" y="3374977"/>
              <a:ext cx="920448" cy="92044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932941" y="2998430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 txBox="1"/>
            <p:nvPr/>
          </p:nvSpPr>
          <p:spPr>
            <a:xfrm>
              <a:off x="1932941" y="2998430"/>
              <a:ext cx="4328158" cy="167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100" tIns="177100" rIns="177100" bIns="17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rebuchet MS"/>
                <a:buNone/>
              </a:pPr>
              <a:r>
                <a:rPr lang="en-CA" sz="2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Circle the skills you don’t feel you possess…yet.</a:t>
              </a:r>
              <a:endPara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19868" scaled="0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2aae609cc_0_0"/>
          <p:cNvSpPr/>
          <p:nvPr/>
        </p:nvSpPr>
        <p:spPr>
          <a:xfrm>
            <a:off x="0" y="0"/>
            <a:ext cx="12188700" cy="6858000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1986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5" name="Google Shape;285;gd2aae609cc_0_0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d2aae609cc_0_0"/>
          <p:cNvSpPr/>
          <p:nvPr/>
        </p:nvSpPr>
        <p:spPr>
          <a:xfrm>
            <a:off x="4644527" y="0"/>
            <a:ext cx="75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7" name="Google Shape;287;gd2aae609c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006045"/>
            <a:ext cx="496519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d2aae609cc_0_0"/>
          <p:cNvSpPr/>
          <p:nvPr/>
        </p:nvSpPr>
        <p:spPr>
          <a:xfrm>
            <a:off x="-1" y="1838764"/>
            <a:ext cx="4964700" cy="3180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d2aae609cc_0_0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00" cy="26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CA" sz="4400"/>
              <a:t>C.  Hard Skills vs. Soft Skills</a:t>
            </a:r>
            <a:endParaRPr/>
          </a:p>
        </p:txBody>
      </p:sp>
      <p:grpSp>
        <p:nvGrpSpPr>
          <p:cNvPr id="290" name="Google Shape;290;gd2aae609cc_0_0"/>
          <p:cNvGrpSpPr/>
          <p:nvPr/>
        </p:nvGrpSpPr>
        <p:grpSpPr>
          <a:xfrm>
            <a:off x="5284800" y="1272462"/>
            <a:ext cx="6261041" cy="4039067"/>
            <a:chOff x="0" y="906502"/>
            <a:chExt cx="6261041" cy="3765328"/>
          </a:xfrm>
        </p:grpSpPr>
        <p:sp>
          <p:nvSpPr>
            <p:cNvPr id="291" name="Google Shape;291;gd2aae609cc_0_0"/>
            <p:cNvSpPr/>
            <p:nvPr/>
          </p:nvSpPr>
          <p:spPr>
            <a:xfrm>
              <a:off x="0" y="906502"/>
              <a:ext cx="6261000" cy="1673400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d2aae609cc_0_0"/>
            <p:cNvSpPr/>
            <p:nvPr/>
          </p:nvSpPr>
          <p:spPr>
            <a:xfrm>
              <a:off x="506246" y="1283049"/>
              <a:ext cx="920400" cy="9204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d2aae609cc_0_0"/>
            <p:cNvSpPr/>
            <p:nvPr/>
          </p:nvSpPr>
          <p:spPr>
            <a:xfrm>
              <a:off x="1932941" y="906502"/>
              <a:ext cx="4328100" cy="16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d2aae609cc_0_0"/>
            <p:cNvSpPr txBox="1"/>
            <p:nvPr/>
          </p:nvSpPr>
          <p:spPr>
            <a:xfrm>
              <a:off x="1932941" y="906502"/>
              <a:ext cx="4328100" cy="16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100" tIns="177100" rIns="177100" bIns="17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r>
                <a:rPr lang="en-CA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-Provide examples of hard skills.</a:t>
              </a: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r>
                <a:rPr lang="en-CA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-Write a definition of soft skills in your own words. </a:t>
              </a:r>
              <a:endParaRPr sz="2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5" name="Google Shape;295;gd2aae609cc_0_0"/>
            <p:cNvSpPr/>
            <p:nvPr/>
          </p:nvSpPr>
          <p:spPr>
            <a:xfrm>
              <a:off x="0" y="2998430"/>
              <a:ext cx="6261000" cy="1673400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d2aae609cc_0_0"/>
            <p:cNvSpPr/>
            <p:nvPr/>
          </p:nvSpPr>
          <p:spPr>
            <a:xfrm>
              <a:off x="506246" y="3374977"/>
              <a:ext cx="920400" cy="920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d2aae609cc_0_0"/>
            <p:cNvSpPr/>
            <p:nvPr/>
          </p:nvSpPr>
          <p:spPr>
            <a:xfrm>
              <a:off x="1932941" y="2998430"/>
              <a:ext cx="4328100" cy="16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d2aae609cc_0_0"/>
            <p:cNvSpPr txBox="1"/>
            <p:nvPr/>
          </p:nvSpPr>
          <p:spPr>
            <a:xfrm>
              <a:off x="1932941" y="2998430"/>
              <a:ext cx="4328100" cy="16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100" tIns="177100" rIns="177100" bIns="17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rebuchet MS"/>
                <a:buNone/>
              </a:pPr>
              <a:r>
                <a:rPr lang="en-CA" sz="25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Identify the hard and soft skills that you </a:t>
              </a:r>
              <a:r>
                <a:rPr lang="en-CA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listed when you imagined an occupation for your future.</a:t>
              </a:r>
              <a:endParaRPr sz="2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3176" y="0"/>
            <a:ext cx="12192001" cy="6858001"/>
            <a:chOff x="-3176" y="0"/>
            <a:chExt cx="12192001" cy="6858001"/>
          </a:xfrm>
        </p:grpSpPr>
        <p:sp>
          <p:nvSpPr>
            <p:cNvPr id="304" name="Google Shape;304;p12"/>
            <p:cNvSpPr/>
            <p:nvPr/>
          </p:nvSpPr>
          <p:spPr>
            <a:xfrm>
              <a:off x="0" y="0"/>
              <a:ext cx="12188825" cy="6858001"/>
            </a:xfrm>
            <a:prstGeom prst="rect">
              <a:avLst/>
            </a:prstGeom>
            <a:gradFill>
              <a:gsLst>
                <a:gs pos="0">
                  <a:srgbClr val="2CEAE0"/>
                </a:gs>
                <a:gs pos="50000">
                  <a:srgbClr val="1FAAC6"/>
                </a:gs>
                <a:gs pos="100000">
                  <a:srgbClr val="0A2161"/>
                </a:gs>
              </a:gsLst>
              <a:lin ang="25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05" name="Google Shape;305;p12"/>
            <p:cNvPicPr preferRelativeResize="0"/>
            <p:nvPr/>
          </p:nvPicPr>
          <p:blipFill rotWithShape="1">
            <a:blip r:embed="rId3">
              <a:alphaModFix amt="10000"/>
            </a:blip>
            <a:srcRect/>
            <a:stretch/>
          </p:blipFill>
          <p:spPr>
            <a:xfrm>
              <a:off x="-3176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12" descr="A picture containing lamp, airpla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6089" r="26366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2"/>
          <p:cNvSpPr/>
          <p:nvPr/>
        </p:nvSpPr>
        <p:spPr>
          <a:xfrm>
            <a:off x="2" y="609600"/>
            <a:ext cx="649975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CA"/>
              <a:t>D. Soft Skills are Valued!</a:t>
            </a:r>
            <a:r>
              <a:rPr lang="en-CA" sz="3600"/>
              <a:t> </a:t>
            </a:r>
            <a:endParaRPr/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1970240"/>
            <a:ext cx="6492240" cy="26171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"/>
          <p:cNvSpPr txBox="1">
            <a:spLocks noGrp="1"/>
          </p:cNvSpPr>
          <p:nvPr>
            <p:ph type="body" idx="1"/>
          </p:nvPr>
        </p:nvSpPr>
        <p:spPr>
          <a:xfrm>
            <a:off x="680322" y="2336873"/>
            <a:ext cx="504162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Many employers in Saskatchewan value soft skills over hard skills when hiring new employees. Why do you think this is the case?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CA"/>
              <a:t>List three possible explanations.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Widescreen</PresentationFormat>
  <Paragraphs>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Berlin</vt:lpstr>
      <vt:lpstr>employABILITY Skills:  Soft vs. Hard Skills Lesson </vt:lpstr>
      <vt:lpstr>Goals for this Lesson</vt:lpstr>
      <vt:lpstr>Saskatchewan Perspective</vt:lpstr>
      <vt:lpstr>Vision of your Future!</vt:lpstr>
      <vt:lpstr>Hard Skills</vt:lpstr>
      <vt:lpstr>Soft Skills vs. Hard Skills</vt:lpstr>
      <vt:lpstr>B.    Personal Soft Skills</vt:lpstr>
      <vt:lpstr>C.  Hard Skills vs. Soft Skills</vt:lpstr>
      <vt:lpstr>D. Soft Skills are Valued! </vt:lpstr>
      <vt:lpstr>Did you consider?</vt:lpstr>
      <vt:lpstr>Proof!</vt:lpstr>
      <vt:lpstr>Relevance Magazine www.contact360.ca/relevance/ </vt:lpstr>
      <vt:lpstr>Consider </vt:lpstr>
      <vt:lpstr>E.     Personal Skill Inventory: Refer back to the Soft Skill list</vt:lpstr>
      <vt:lpstr>Growth Mindset</vt:lpstr>
      <vt:lpstr>Growth Mindset Phrases</vt:lpstr>
      <vt:lpstr>F.     Sell your strengths</vt:lpstr>
      <vt:lpstr>Always consider: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employABILITY Skills:  Soft vs. Hard Skills Lesson </dc:title>
  <dc:creator>Aaron Adair</dc:creator>
  <cp:lastModifiedBy>Aaron Adair</cp:lastModifiedBy>
  <cp:revision>1</cp:revision>
  <dcterms:created xsi:type="dcterms:W3CDTF">2020-04-21T19:17:47Z</dcterms:created>
  <dcterms:modified xsi:type="dcterms:W3CDTF">2021-10-26T21:20:48Z</dcterms:modified>
</cp:coreProperties>
</file>