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9144000" cy="6858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9" roundtripDataSignature="AMtx7mgnBjkgonag8ymXeFF0zTEP/2Upf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1570" y="4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gf35045e173_0_0: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gf35045e173_0_0:notes"/>
          <p:cNvSpPr>
            <a:spLocks noGrp="1" noRot="1" noChangeAspect="1"/>
          </p:cNvSpPr>
          <p:nvPr>
            <p:ph type="sldImg" idx="2"/>
          </p:nvPr>
        </p:nvSpPr>
        <p:spPr>
          <a:xfrm>
            <a:off x="1524300" y="514350"/>
            <a:ext cx="6096300" cy="25716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9: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2" name="Google Shape;102;p9: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11: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8" name="Google Shape;108;p11: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21: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21: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d92f4d1c57_0_2: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0" name="Google Shape;120;gd92f4d1c57_0_2:notes"/>
          <p:cNvSpPr>
            <a:spLocks noGrp="1" noRot="1" noChangeAspect="1"/>
          </p:cNvSpPr>
          <p:nvPr>
            <p:ph type="sldImg" idx="2"/>
          </p:nvPr>
        </p:nvSpPr>
        <p:spPr>
          <a:xfrm>
            <a:off x="1524300" y="514350"/>
            <a:ext cx="6096300" cy="25716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12: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6" name="Google Shape;126;p12: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2" name="Google Shape;132;p17: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13: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8" name="Google Shape;138;p13: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14: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p14: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15: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0" name="Google Shape;150;p15: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6: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6" name="Google Shape;156;p16: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2: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4" name="Google Shape;54;p2: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8: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2" name="Google Shape;162;p18: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9: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19: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20: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4" name="Google Shape;174;p20: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22: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0" name="Google Shape;180;p22: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3: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0" name="Google Shape;60;p3: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4: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6" name="Google Shape;66;p4: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5: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2" name="Google Shape;72;p5: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6: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8" name="Google Shape;78;p6: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4" name="Google Shape;84;p7: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10: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10: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8: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6" name="Google Shape;96;p8: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obj">
  <p:cSld name="OBJECT">
    <p:spTree>
      <p:nvGrpSpPr>
        <p:cNvPr id="1" name="Shape 16"/>
        <p:cNvGrpSpPr/>
        <p:nvPr/>
      </p:nvGrpSpPr>
      <p:grpSpPr>
        <a:xfrm>
          <a:off x="0" y="0"/>
          <a:ext cx="0" cy="0"/>
          <a:chOff x="0" y="0"/>
          <a:chExt cx="0" cy="0"/>
        </a:xfrm>
      </p:grpSpPr>
      <p:sp>
        <p:nvSpPr>
          <p:cNvPr id="17" name="Google Shape;17;p24"/>
          <p:cNvSpPr txBox="1">
            <a:spLocks noGrp="1"/>
          </p:cNvSpPr>
          <p:nvPr>
            <p:ph type="ctrTitle"/>
          </p:nvPr>
        </p:nvSpPr>
        <p:spPr>
          <a:xfrm>
            <a:off x="685800" y="2125980"/>
            <a:ext cx="7772400" cy="144018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24"/>
          <p:cNvSpPr txBox="1">
            <a:spLocks noGrp="1"/>
          </p:cNvSpPr>
          <p:nvPr>
            <p:ph type="subTitle" idx="1"/>
          </p:nvPr>
        </p:nvSpPr>
        <p:spPr>
          <a:xfrm>
            <a:off x="1371600" y="3840480"/>
            <a:ext cx="6400800" cy="17145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4"/>
          <p:cNvSpPr txBox="1">
            <a:spLocks noGrp="1"/>
          </p:cNvSpPr>
          <p:nvPr>
            <p:ph type="ftr" idx="11"/>
          </p:nvPr>
        </p:nvSpPr>
        <p:spPr>
          <a:xfrm>
            <a:off x="3108960" y="6377940"/>
            <a:ext cx="2926080" cy="34290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4"/>
          <p:cNvSpPr txBox="1">
            <a:spLocks noGrp="1"/>
          </p:cNvSpPr>
          <p:nvPr>
            <p:ph type="dt" idx="10"/>
          </p:nvPr>
        </p:nvSpPr>
        <p:spPr>
          <a:xfrm>
            <a:off x="457200" y="6377940"/>
            <a:ext cx="2103120" cy="3429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4"/>
          <p:cNvSpPr txBox="1">
            <a:spLocks noGrp="1"/>
          </p:cNvSpPr>
          <p:nvPr>
            <p:ph type="sldNum" idx="12"/>
          </p:nvPr>
        </p:nvSpPr>
        <p:spPr>
          <a:xfrm>
            <a:off x="6583680" y="6377940"/>
            <a:ext cx="2103120" cy="34290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2"/>
        <p:cNvGrpSpPr/>
        <p:nvPr/>
      </p:nvGrpSpPr>
      <p:grpSpPr>
        <a:xfrm>
          <a:off x="0" y="0"/>
          <a:ext cx="0" cy="0"/>
          <a:chOff x="0" y="0"/>
          <a:chExt cx="0" cy="0"/>
        </a:xfrm>
      </p:grpSpPr>
      <p:sp>
        <p:nvSpPr>
          <p:cNvPr id="23" name="Google Shape;23;p25"/>
          <p:cNvSpPr txBox="1">
            <a:spLocks noGrp="1"/>
          </p:cNvSpPr>
          <p:nvPr>
            <p:ph type="title"/>
          </p:nvPr>
        </p:nvSpPr>
        <p:spPr>
          <a:xfrm>
            <a:off x="516128" y="771855"/>
            <a:ext cx="8111743" cy="953769"/>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3200" b="0" i="0">
                <a:solidFill>
                  <a:schemeClr val="dk1"/>
                </a:solidFill>
                <a:latin typeface="Trebuchet MS"/>
                <a:ea typeface="Trebuchet MS"/>
                <a:cs typeface="Trebuchet MS"/>
                <a:sym typeface="Trebuchet M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25"/>
          <p:cNvSpPr txBox="1">
            <a:spLocks noGrp="1"/>
          </p:cNvSpPr>
          <p:nvPr>
            <p:ph type="body" idx="1"/>
          </p:nvPr>
        </p:nvSpPr>
        <p:spPr>
          <a:xfrm>
            <a:off x="238937" y="2083435"/>
            <a:ext cx="8666124" cy="3765550"/>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sz="2000" b="0" i="0">
                <a:solidFill>
                  <a:schemeClr val="dk1"/>
                </a:solidFill>
                <a:latin typeface="Trebuchet MS"/>
                <a:ea typeface="Trebuchet MS"/>
                <a:cs typeface="Trebuchet MS"/>
                <a:sym typeface="Trebuchet MS"/>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5" name="Google Shape;25;p25"/>
          <p:cNvSpPr txBox="1">
            <a:spLocks noGrp="1"/>
          </p:cNvSpPr>
          <p:nvPr>
            <p:ph type="ftr" idx="11"/>
          </p:nvPr>
        </p:nvSpPr>
        <p:spPr>
          <a:xfrm>
            <a:off x="3108960" y="6377940"/>
            <a:ext cx="2926080" cy="34290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25"/>
          <p:cNvSpPr txBox="1">
            <a:spLocks noGrp="1"/>
          </p:cNvSpPr>
          <p:nvPr>
            <p:ph type="dt" idx="10"/>
          </p:nvPr>
        </p:nvSpPr>
        <p:spPr>
          <a:xfrm>
            <a:off x="457200" y="6377940"/>
            <a:ext cx="2103120" cy="3429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25"/>
          <p:cNvSpPr txBox="1">
            <a:spLocks noGrp="1"/>
          </p:cNvSpPr>
          <p:nvPr>
            <p:ph type="sldNum" idx="12"/>
          </p:nvPr>
        </p:nvSpPr>
        <p:spPr>
          <a:xfrm>
            <a:off x="6583680" y="6377940"/>
            <a:ext cx="2103120" cy="34290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8"/>
        <p:cNvGrpSpPr/>
        <p:nvPr/>
      </p:nvGrpSpPr>
      <p:grpSpPr>
        <a:xfrm>
          <a:off x="0" y="0"/>
          <a:ext cx="0" cy="0"/>
          <a:chOff x="0" y="0"/>
          <a:chExt cx="0" cy="0"/>
        </a:xfrm>
      </p:grpSpPr>
      <p:sp>
        <p:nvSpPr>
          <p:cNvPr id="29" name="Google Shape;29;p26"/>
          <p:cNvSpPr txBox="1">
            <a:spLocks noGrp="1"/>
          </p:cNvSpPr>
          <p:nvPr>
            <p:ph type="title"/>
          </p:nvPr>
        </p:nvSpPr>
        <p:spPr>
          <a:xfrm>
            <a:off x="516128" y="771855"/>
            <a:ext cx="8111743" cy="953769"/>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3200" b="0" i="0">
                <a:solidFill>
                  <a:schemeClr val="dk1"/>
                </a:solidFill>
                <a:latin typeface="Trebuchet MS"/>
                <a:ea typeface="Trebuchet MS"/>
                <a:cs typeface="Trebuchet MS"/>
                <a:sym typeface="Trebuchet M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26"/>
          <p:cNvSpPr txBox="1">
            <a:spLocks noGrp="1"/>
          </p:cNvSpPr>
          <p:nvPr>
            <p:ph type="body" idx="1"/>
          </p:nvPr>
        </p:nvSpPr>
        <p:spPr>
          <a:xfrm>
            <a:off x="457200" y="1577340"/>
            <a:ext cx="3977640" cy="4526280"/>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1" name="Google Shape;31;p26"/>
          <p:cNvSpPr txBox="1">
            <a:spLocks noGrp="1"/>
          </p:cNvSpPr>
          <p:nvPr>
            <p:ph type="body" idx="2"/>
          </p:nvPr>
        </p:nvSpPr>
        <p:spPr>
          <a:xfrm>
            <a:off x="4709160" y="1577340"/>
            <a:ext cx="3977640" cy="4526280"/>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2" name="Google Shape;32;p26"/>
          <p:cNvSpPr txBox="1">
            <a:spLocks noGrp="1"/>
          </p:cNvSpPr>
          <p:nvPr>
            <p:ph type="ftr" idx="11"/>
          </p:nvPr>
        </p:nvSpPr>
        <p:spPr>
          <a:xfrm>
            <a:off x="3108960" y="6377940"/>
            <a:ext cx="2926080" cy="34290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26"/>
          <p:cNvSpPr txBox="1">
            <a:spLocks noGrp="1"/>
          </p:cNvSpPr>
          <p:nvPr>
            <p:ph type="dt" idx="10"/>
          </p:nvPr>
        </p:nvSpPr>
        <p:spPr>
          <a:xfrm>
            <a:off x="457200" y="6377940"/>
            <a:ext cx="2103120" cy="3429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26"/>
          <p:cNvSpPr txBox="1">
            <a:spLocks noGrp="1"/>
          </p:cNvSpPr>
          <p:nvPr>
            <p:ph type="sldNum" idx="12"/>
          </p:nvPr>
        </p:nvSpPr>
        <p:spPr>
          <a:xfrm>
            <a:off x="6583680" y="6377940"/>
            <a:ext cx="2103120" cy="34290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35"/>
        <p:cNvGrpSpPr/>
        <p:nvPr/>
      </p:nvGrpSpPr>
      <p:grpSpPr>
        <a:xfrm>
          <a:off x="0" y="0"/>
          <a:ext cx="0" cy="0"/>
          <a:chOff x="0" y="0"/>
          <a:chExt cx="0" cy="0"/>
        </a:xfrm>
      </p:grpSpPr>
      <p:sp>
        <p:nvSpPr>
          <p:cNvPr id="36" name="Google Shape;36;p27"/>
          <p:cNvSpPr txBox="1">
            <a:spLocks noGrp="1"/>
          </p:cNvSpPr>
          <p:nvPr>
            <p:ph type="title"/>
          </p:nvPr>
        </p:nvSpPr>
        <p:spPr>
          <a:xfrm>
            <a:off x="516128" y="771855"/>
            <a:ext cx="8111743" cy="953769"/>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3200" b="0" i="0">
                <a:solidFill>
                  <a:schemeClr val="dk1"/>
                </a:solidFill>
                <a:latin typeface="Trebuchet MS"/>
                <a:ea typeface="Trebuchet MS"/>
                <a:cs typeface="Trebuchet MS"/>
                <a:sym typeface="Trebuchet M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27"/>
          <p:cNvSpPr txBox="1">
            <a:spLocks noGrp="1"/>
          </p:cNvSpPr>
          <p:nvPr>
            <p:ph type="ftr" idx="11"/>
          </p:nvPr>
        </p:nvSpPr>
        <p:spPr>
          <a:xfrm>
            <a:off x="3108960" y="6377940"/>
            <a:ext cx="2926080" cy="34290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7"/>
          <p:cNvSpPr txBox="1">
            <a:spLocks noGrp="1"/>
          </p:cNvSpPr>
          <p:nvPr>
            <p:ph type="dt" idx="10"/>
          </p:nvPr>
        </p:nvSpPr>
        <p:spPr>
          <a:xfrm>
            <a:off x="457200" y="6377940"/>
            <a:ext cx="2103120" cy="3429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27"/>
          <p:cNvSpPr txBox="1">
            <a:spLocks noGrp="1"/>
          </p:cNvSpPr>
          <p:nvPr>
            <p:ph type="sldNum" idx="12"/>
          </p:nvPr>
        </p:nvSpPr>
        <p:spPr>
          <a:xfrm>
            <a:off x="6583680" y="6377940"/>
            <a:ext cx="2103120" cy="34290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40"/>
        <p:cNvGrpSpPr/>
        <p:nvPr/>
      </p:nvGrpSpPr>
      <p:grpSpPr>
        <a:xfrm>
          <a:off x="0" y="0"/>
          <a:ext cx="0" cy="0"/>
          <a:chOff x="0" y="0"/>
          <a:chExt cx="0" cy="0"/>
        </a:xfrm>
      </p:grpSpPr>
      <p:sp>
        <p:nvSpPr>
          <p:cNvPr id="41" name="Google Shape;41;p28"/>
          <p:cNvSpPr txBox="1">
            <a:spLocks noGrp="1"/>
          </p:cNvSpPr>
          <p:nvPr>
            <p:ph type="ftr" idx="11"/>
          </p:nvPr>
        </p:nvSpPr>
        <p:spPr>
          <a:xfrm>
            <a:off x="3108960" y="6377940"/>
            <a:ext cx="2926080" cy="34290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28"/>
          <p:cNvSpPr txBox="1">
            <a:spLocks noGrp="1"/>
          </p:cNvSpPr>
          <p:nvPr>
            <p:ph type="dt" idx="10"/>
          </p:nvPr>
        </p:nvSpPr>
        <p:spPr>
          <a:xfrm>
            <a:off x="457200" y="6377940"/>
            <a:ext cx="2103120" cy="3429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8"/>
          <p:cNvSpPr txBox="1">
            <a:spLocks noGrp="1"/>
          </p:cNvSpPr>
          <p:nvPr>
            <p:ph type="sldNum" idx="12"/>
          </p:nvPr>
        </p:nvSpPr>
        <p:spPr>
          <a:xfrm>
            <a:off x="6583680" y="6377940"/>
            <a:ext cx="2103120" cy="34290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3"/>
          <p:cNvSpPr/>
          <p:nvPr/>
        </p:nvSpPr>
        <p:spPr>
          <a:xfrm>
            <a:off x="0" y="0"/>
            <a:ext cx="9144000" cy="6858000"/>
          </a:xfrm>
          <a:prstGeom prst="rect">
            <a:avLst/>
          </a:prstGeom>
          <a:blipFill rotWithShape="1">
            <a:blip r:embed="rId7">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 name="Google Shape;7;p23"/>
          <p:cNvSpPr/>
          <p:nvPr/>
        </p:nvSpPr>
        <p:spPr>
          <a:xfrm>
            <a:off x="0" y="2016251"/>
            <a:ext cx="9144000" cy="4079748"/>
          </a:xfrm>
          <a:prstGeom prst="rect">
            <a:avLst/>
          </a:prstGeom>
          <a:blipFill rotWithShape="1">
            <a:blip r:embed="rId8">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8" name="Google Shape;8;p23"/>
          <p:cNvSpPr/>
          <p:nvPr/>
        </p:nvSpPr>
        <p:spPr>
          <a:xfrm>
            <a:off x="0" y="6096005"/>
            <a:ext cx="9143999" cy="761992"/>
          </a:xfrm>
          <a:prstGeom prst="rect">
            <a:avLst/>
          </a:prstGeom>
          <a:blipFill rotWithShape="1">
            <a:blip r:embed="rId9">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9" name="Google Shape;9;p23"/>
          <p:cNvSpPr/>
          <p:nvPr/>
        </p:nvSpPr>
        <p:spPr>
          <a:xfrm>
            <a:off x="0" y="6100571"/>
            <a:ext cx="9144000" cy="0"/>
          </a:xfrm>
          <a:custGeom>
            <a:avLst/>
            <a:gdLst/>
            <a:ahLst/>
            <a:cxnLst/>
            <a:rect l="l" t="t" r="r" b="b"/>
            <a:pathLst>
              <a:path w="9144000" h="120000" extrusionOk="0">
                <a:moveTo>
                  <a:pt x="0" y="0"/>
                </a:moveTo>
                <a:lnTo>
                  <a:pt x="9144000" y="0"/>
                </a:lnTo>
              </a:path>
            </a:pathLst>
          </a:custGeom>
          <a:noFill/>
          <a:ln w="12700" cap="flat" cmpd="sng">
            <a:solidFill>
              <a:srgbClr val="00000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 name="Google Shape;10;p23"/>
          <p:cNvSpPr/>
          <p:nvPr/>
        </p:nvSpPr>
        <p:spPr>
          <a:xfrm>
            <a:off x="1443989" y="1847850"/>
            <a:ext cx="6571615" cy="0"/>
          </a:xfrm>
          <a:custGeom>
            <a:avLst/>
            <a:gdLst/>
            <a:ahLst/>
            <a:cxnLst/>
            <a:rect l="l" t="t" r="r" b="b"/>
            <a:pathLst>
              <a:path w="6571615" h="120000" extrusionOk="0">
                <a:moveTo>
                  <a:pt x="0" y="0"/>
                </a:moveTo>
                <a:lnTo>
                  <a:pt x="6571360" y="0"/>
                </a:lnTo>
              </a:path>
            </a:pathLst>
          </a:custGeom>
          <a:noFill/>
          <a:ln w="31750" cap="flat" cmpd="sng">
            <a:solidFill>
              <a:srgbClr val="B71E42"/>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 name="Google Shape;11;p23"/>
          <p:cNvSpPr txBox="1">
            <a:spLocks noGrp="1"/>
          </p:cNvSpPr>
          <p:nvPr>
            <p:ph type="title"/>
          </p:nvPr>
        </p:nvSpPr>
        <p:spPr>
          <a:xfrm>
            <a:off x="516128" y="771855"/>
            <a:ext cx="8111743" cy="953769"/>
          </a:xfrm>
          <a:prstGeom prst="rect">
            <a:avLst/>
          </a:prstGeom>
          <a:noFill/>
          <a:ln>
            <a:noFill/>
          </a:ln>
        </p:spPr>
        <p:txBody>
          <a:bodyPr spcFirstLastPara="1" wrap="square" lIns="0" tIns="0" rIns="0" bIns="0" anchor="t" anchorCtr="0">
            <a:spAutoFit/>
          </a:bodyPr>
          <a:lstStyle>
            <a:lvl1pPr marR="0" lvl="0" algn="l" rtl="0">
              <a:spcBef>
                <a:spcPts val="0"/>
              </a:spcBef>
              <a:spcAft>
                <a:spcPts val="0"/>
              </a:spcAft>
              <a:buSzPts val="1400"/>
              <a:buNone/>
              <a:defRPr sz="3200" b="0" i="0" u="none" strike="noStrike" cap="none">
                <a:solidFill>
                  <a:schemeClr val="dk1"/>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23"/>
          <p:cNvSpPr txBox="1">
            <a:spLocks noGrp="1"/>
          </p:cNvSpPr>
          <p:nvPr>
            <p:ph type="body" idx="1"/>
          </p:nvPr>
        </p:nvSpPr>
        <p:spPr>
          <a:xfrm>
            <a:off x="238937" y="2083435"/>
            <a:ext cx="8666124" cy="3765550"/>
          </a:xfrm>
          <a:prstGeom prst="rect">
            <a:avLst/>
          </a:prstGeom>
          <a:noFill/>
          <a:ln>
            <a:noFill/>
          </a:ln>
        </p:spPr>
        <p:txBody>
          <a:bodyPr spcFirstLastPara="1" wrap="square" lIns="0" tIns="0" rIns="0" bIns="0" anchor="t" anchorCtr="0">
            <a:spAutoFit/>
          </a:bodyPr>
          <a:lstStyle>
            <a:lvl1pPr marL="457200" marR="0" lvl="0" indent="-228600" algn="l" rtl="0">
              <a:spcBef>
                <a:spcPts val="0"/>
              </a:spcBef>
              <a:spcAft>
                <a:spcPts val="0"/>
              </a:spcAft>
              <a:buSzPts val="1400"/>
              <a:buNone/>
              <a:defRPr sz="2000" b="0" i="0" u="none" strike="noStrike" cap="none">
                <a:solidFill>
                  <a:schemeClr val="dk1"/>
                </a:solidFill>
                <a:latin typeface="Trebuchet MS"/>
                <a:ea typeface="Trebuchet MS"/>
                <a:cs typeface="Trebuchet MS"/>
                <a:sym typeface="Trebuchet MS"/>
              </a:defRPr>
            </a:lvl1pPr>
            <a:lvl2pPr marL="914400" marR="0" lvl="1" indent="-228600" algn="l" rtl="0">
              <a:spcBef>
                <a:spcPts val="0"/>
              </a:spcBef>
              <a:spcAft>
                <a:spcPts val="0"/>
              </a:spcAft>
              <a:buSzPts val="1400"/>
              <a:buNone/>
              <a:defRPr sz="1800" b="0" i="0" u="none" strike="noStrike" cap="none">
                <a:latin typeface="Calibri"/>
                <a:ea typeface="Calibri"/>
                <a:cs typeface="Calibri"/>
                <a:sym typeface="Calibri"/>
              </a:defRPr>
            </a:lvl2pPr>
            <a:lvl3pPr marL="1371600" marR="0" lvl="2" indent="-228600" algn="l" rtl="0">
              <a:spcBef>
                <a:spcPts val="0"/>
              </a:spcBef>
              <a:spcAft>
                <a:spcPts val="0"/>
              </a:spcAft>
              <a:buSzPts val="1400"/>
              <a:buNone/>
              <a:defRPr sz="1800" b="0" i="0" u="none" strike="noStrike" cap="none">
                <a:latin typeface="Calibri"/>
                <a:ea typeface="Calibri"/>
                <a:cs typeface="Calibri"/>
                <a:sym typeface="Calibri"/>
              </a:defRPr>
            </a:lvl3pPr>
            <a:lvl4pPr marL="1828800" marR="0" lvl="3" indent="-228600" algn="l" rtl="0">
              <a:spcBef>
                <a:spcPts val="0"/>
              </a:spcBef>
              <a:spcAft>
                <a:spcPts val="0"/>
              </a:spcAft>
              <a:buSzPts val="1400"/>
              <a:buNone/>
              <a:defRPr sz="1800" b="0" i="0" u="none" strike="noStrike" cap="none">
                <a:latin typeface="Calibri"/>
                <a:ea typeface="Calibri"/>
                <a:cs typeface="Calibri"/>
                <a:sym typeface="Calibri"/>
              </a:defRPr>
            </a:lvl4pPr>
            <a:lvl5pPr marL="2286000" marR="0" lvl="4" indent="-228600" algn="l" rtl="0">
              <a:spcBef>
                <a:spcPts val="0"/>
              </a:spcBef>
              <a:spcAft>
                <a:spcPts val="0"/>
              </a:spcAft>
              <a:buSzPts val="1400"/>
              <a:buNone/>
              <a:defRPr sz="1800" b="0" i="0" u="none" strike="noStrike" cap="none">
                <a:latin typeface="Calibri"/>
                <a:ea typeface="Calibri"/>
                <a:cs typeface="Calibri"/>
                <a:sym typeface="Calibri"/>
              </a:defRPr>
            </a:lvl5pPr>
            <a:lvl6pPr marL="2743200" marR="0" lvl="5" indent="-228600" algn="l" rtl="0">
              <a:spcBef>
                <a:spcPts val="0"/>
              </a:spcBef>
              <a:spcAft>
                <a:spcPts val="0"/>
              </a:spcAft>
              <a:buSzPts val="1400"/>
              <a:buNone/>
              <a:defRPr sz="1800" b="0" i="0" u="none" strike="noStrike" cap="none">
                <a:latin typeface="Calibri"/>
                <a:ea typeface="Calibri"/>
                <a:cs typeface="Calibri"/>
                <a:sym typeface="Calibri"/>
              </a:defRPr>
            </a:lvl6pPr>
            <a:lvl7pPr marL="3200400" marR="0" lvl="6" indent="-228600" algn="l" rtl="0">
              <a:spcBef>
                <a:spcPts val="0"/>
              </a:spcBef>
              <a:spcAft>
                <a:spcPts val="0"/>
              </a:spcAft>
              <a:buSzPts val="1400"/>
              <a:buNone/>
              <a:defRPr sz="1800" b="0" i="0" u="none" strike="noStrike" cap="none">
                <a:latin typeface="Calibri"/>
                <a:ea typeface="Calibri"/>
                <a:cs typeface="Calibri"/>
                <a:sym typeface="Calibri"/>
              </a:defRPr>
            </a:lvl7pPr>
            <a:lvl8pPr marL="3657600" marR="0" lvl="7" indent="-228600" algn="l" rtl="0">
              <a:spcBef>
                <a:spcPts val="0"/>
              </a:spcBef>
              <a:spcAft>
                <a:spcPts val="0"/>
              </a:spcAft>
              <a:buSzPts val="1400"/>
              <a:buNone/>
              <a:defRPr sz="1800" b="0" i="0" u="none" strike="noStrike" cap="none">
                <a:latin typeface="Calibri"/>
                <a:ea typeface="Calibri"/>
                <a:cs typeface="Calibri"/>
                <a:sym typeface="Calibri"/>
              </a:defRPr>
            </a:lvl8pPr>
            <a:lvl9pPr marL="4114800" marR="0" lvl="8" indent="-228600" algn="l" rtl="0">
              <a:spcBef>
                <a:spcPts val="0"/>
              </a:spcBef>
              <a:spcAft>
                <a:spcPts val="0"/>
              </a:spcAft>
              <a:buSzPts val="1400"/>
              <a:buNone/>
              <a:defRPr sz="1800" b="0" i="0" u="none" strike="noStrike" cap="none">
                <a:latin typeface="Calibri"/>
                <a:ea typeface="Calibri"/>
                <a:cs typeface="Calibri"/>
                <a:sym typeface="Calibri"/>
              </a:defRPr>
            </a:lvl9pPr>
          </a:lstStyle>
          <a:p>
            <a:endParaRPr/>
          </a:p>
        </p:txBody>
      </p:sp>
      <p:sp>
        <p:nvSpPr>
          <p:cNvPr id="13" name="Google Shape;13;p23"/>
          <p:cNvSpPr txBox="1">
            <a:spLocks noGrp="1"/>
          </p:cNvSpPr>
          <p:nvPr>
            <p:ph type="ftr" idx="11"/>
          </p:nvPr>
        </p:nvSpPr>
        <p:spPr>
          <a:xfrm>
            <a:off x="3108960" y="6377940"/>
            <a:ext cx="2926080" cy="342900"/>
          </a:xfrm>
          <a:prstGeom prst="rect">
            <a:avLst/>
          </a:prstGeom>
          <a:noFill/>
          <a:ln>
            <a:noFill/>
          </a:ln>
        </p:spPr>
        <p:txBody>
          <a:bodyPr spcFirstLastPara="1" wrap="square" lIns="0" tIns="0" rIns="0" bIns="0" anchor="t" anchorCtr="0">
            <a:spAutoFit/>
          </a:bodyPr>
          <a:lstStyle>
            <a:lvl1pPr marR="0" lvl="0" algn="ctr" rtl="0">
              <a:spcBef>
                <a:spcPts val="0"/>
              </a:spcBef>
              <a:spcAft>
                <a:spcPts val="0"/>
              </a:spcAft>
              <a:buSzPts val="1400"/>
              <a:buNone/>
              <a:defRPr sz="18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3"/>
          <p:cNvSpPr txBox="1">
            <a:spLocks noGrp="1"/>
          </p:cNvSpPr>
          <p:nvPr>
            <p:ph type="dt" idx="10"/>
          </p:nvPr>
        </p:nvSpPr>
        <p:spPr>
          <a:xfrm>
            <a:off x="457200" y="6377940"/>
            <a:ext cx="2103120" cy="342900"/>
          </a:xfrm>
          <a:prstGeom prst="rect">
            <a:avLst/>
          </a:prstGeom>
          <a:noFill/>
          <a:ln>
            <a:noFill/>
          </a:ln>
        </p:spPr>
        <p:txBody>
          <a:bodyPr spcFirstLastPara="1" wrap="square" lIns="0" tIns="0" rIns="0" bIns="0" anchor="t" anchorCtr="0">
            <a:spAutoFit/>
          </a:bodyPr>
          <a:lstStyle>
            <a:lvl1pPr marR="0" lvl="0" algn="l" rtl="0">
              <a:spcBef>
                <a:spcPts val="0"/>
              </a:spcBef>
              <a:spcAft>
                <a:spcPts val="0"/>
              </a:spcAft>
              <a:buSzPts val="1400"/>
              <a:buNone/>
              <a:defRPr sz="18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 name="Google Shape;15;p23"/>
          <p:cNvSpPr txBox="1">
            <a:spLocks noGrp="1"/>
          </p:cNvSpPr>
          <p:nvPr>
            <p:ph type="sldNum" idx="12"/>
          </p:nvPr>
        </p:nvSpPr>
        <p:spPr>
          <a:xfrm>
            <a:off x="6583680" y="6377940"/>
            <a:ext cx="2103120" cy="342900"/>
          </a:xfrm>
          <a:prstGeom prst="rect">
            <a:avLst/>
          </a:prstGeom>
          <a:noFill/>
          <a:ln>
            <a:noFill/>
          </a:ln>
        </p:spPr>
        <p:txBody>
          <a:bodyPr spcFirstLastPara="1" wrap="square" lIns="0" tIns="0" rIns="0" bIns="0" anchor="t" anchorCtr="0">
            <a:spAutoFit/>
          </a:bodyPr>
          <a:lstStyle>
            <a:lvl1pPr marL="0" marR="0" lvl="0" indent="0" algn="r" rtl="0">
              <a:spcBef>
                <a:spcPts val="0"/>
              </a:spcBef>
              <a:buNone/>
              <a:defRPr sz="1800">
                <a:solidFill>
                  <a:srgbClr val="888888"/>
                </a:solidFill>
                <a:latin typeface="Calibri"/>
                <a:ea typeface="Calibri"/>
                <a:cs typeface="Calibri"/>
                <a:sym typeface="Calibri"/>
              </a:defRPr>
            </a:lvl1pPr>
            <a:lvl2pPr marL="0" marR="0" lvl="1" indent="0" algn="r" rtl="0">
              <a:spcBef>
                <a:spcPts val="0"/>
              </a:spcBef>
              <a:buNone/>
              <a:defRPr sz="1800">
                <a:solidFill>
                  <a:srgbClr val="888888"/>
                </a:solidFill>
                <a:latin typeface="Calibri"/>
                <a:ea typeface="Calibri"/>
                <a:cs typeface="Calibri"/>
                <a:sym typeface="Calibri"/>
              </a:defRPr>
            </a:lvl2pPr>
            <a:lvl3pPr marL="0" marR="0" lvl="2" indent="0" algn="r" rtl="0">
              <a:spcBef>
                <a:spcPts val="0"/>
              </a:spcBef>
              <a:buNone/>
              <a:defRPr sz="1800">
                <a:solidFill>
                  <a:srgbClr val="888888"/>
                </a:solidFill>
                <a:latin typeface="Calibri"/>
                <a:ea typeface="Calibri"/>
                <a:cs typeface="Calibri"/>
                <a:sym typeface="Calibri"/>
              </a:defRPr>
            </a:lvl3pPr>
            <a:lvl4pPr marL="0" marR="0" lvl="3" indent="0" algn="r" rtl="0">
              <a:spcBef>
                <a:spcPts val="0"/>
              </a:spcBef>
              <a:buNone/>
              <a:defRPr sz="1800">
                <a:solidFill>
                  <a:srgbClr val="888888"/>
                </a:solidFill>
                <a:latin typeface="Calibri"/>
                <a:ea typeface="Calibri"/>
                <a:cs typeface="Calibri"/>
                <a:sym typeface="Calibri"/>
              </a:defRPr>
            </a:lvl4pPr>
            <a:lvl5pPr marL="0" marR="0" lvl="4" indent="0" algn="r" rtl="0">
              <a:spcBef>
                <a:spcPts val="0"/>
              </a:spcBef>
              <a:buNone/>
              <a:defRPr sz="1800">
                <a:solidFill>
                  <a:srgbClr val="888888"/>
                </a:solidFill>
                <a:latin typeface="Calibri"/>
                <a:ea typeface="Calibri"/>
                <a:cs typeface="Calibri"/>
                <a:sym typeface="Calibri"/>
              </a:defRPr>
            </a:lvl5pPr>
            <a:lvl6pPr marL="0" marR="0" lvl="5" indent="0" algn="r" rtl="0">
              <a:spcBef>
                <a:spcPts val="0"/>
              </a:spcBef>
              <a:buNone/>
              <a:defRPr sz="1800">
                <a:solidFill>
                  <a:srgbClr val="888888"/>
                </a:solidFill>
                <a:latin typeface="Calibri"/>
                <a:ea typeface="Calibri"/>
                <a:cs typeface="Calibri"/>
                <a:sym typeface="Calibri"/>
              </a:defRPr>
            </a:lvl6pPr>
            <a:lvl7pPr marL="0" marR="0" lvl="6" indent="0" algn="r" rtl="0">
              <a:spcBef>
                <a:spcPts val="0"/>
              </a:spcBef>
              <a:buNone/>
              <a:defRPr sz="1800">
                <a:solidFill>
                  <a:srgbClr val="888888"/>
                </a:solidFill>
                <a:latin typeface="Calibri"/>
                <a:ea typeface="Calibri"/>
                <a:cs typeface="Calibri"/>
                <a:sym typeface="Calibri"/>
              </a:defRPr>
            </a:lvl7pPr>
            <a:lvl8pPr marL="0" marR="0" lvl="7" indent="0" algn="r" rtl="0">
              <a:spcBef>
                <a:spcPts val="0"/>
              </a:spcBef>
              <a:buNone/>
              <a:defRPr sz="1800">
                <a:solidFill>
                  <a:srgbClr val="888888"/>
                </a:solidFill>
                <a:latin typeface="Calibri"/>
                <a:ea typeface="Calibri"/>
                <a:cs typeface="Calibri"/>
                <a:sym typeface="Calibri"/>
              </a:defRPr>
            </a:lvl8pPr>
            <a:lvl9pPr marL="0" marR="0" lvl="8" indent="0" algn="r" rtl="0">
              <a:spcBef>
                <a:spcPts val="0"/>
              </a:spcBef>
              <a:buNone/>
              <a:defRPr sz="18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b="0" u="none"/>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contact360.ca/resources/employability/employment-skill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contact360.ca/resources/employability/interview-skill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igitalmarketinginstitute.com/en-ca/blog/7-effective-interview-tips-for-any-digital-marketing-job"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forbes.com/sites/jonyoushaei/2014/10/20/12-surprising-job-interview-tips/#1a6f205850f4"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Google Shape;48;gf35045e173_0_0"/>
          <p:cNvSpPr txBox="1">
            <a:spLocks noGrp="1"/>
          </p:cNvSpPr>
          <p:nvPr>
            <p:ph type="ctrTitle"/>
          </p:nvPr>
        </p:nvSpPr>
        <p:spPr>
          <a:xfrm>
            <a:off x="991200" y="381000"/>
            <a:ext cx="6781200" cy="1362600"/>
          </a:xfrm>
          <a:prstGeom prst="rect">
            <a:avLst/>
          </a:prstGeom>
          <a:noFill/>
          <a:ln>
            <a:noFill/>
          </a:ln>
        </p:spPr>
        <p:txBody>
          <a:bodyPr spcFirstLastPara="1" wrap="square" lIns="0" tIns="81275" rIns="0" bIns="0" anchor="t" anchorCtr="0">
            <a:spAutoFit/>
          </a:bodyPr>
          <a:lstStyle/>
          <a:p>
            <a:pPr marL="1468120" marR="5080" lvl="0" indent="-1456055" algn="ctr" rtl="0">
              <a:lnSpc>
                <a:spcPct val="108000"/>
              </a:lnSpc>
              <a:spcBef>
                <a:spcPts val="0"/>
              </a:spcBef>
              <a:spcAft>
                <a:spcPts val="0"/>
              </a:spcAft>
              <a:buNone/>
            </a:pPr>
            <a:r>
              <a:rPr lang="en-US" sz="4000" b="1"/>
              <a:t>20 Basic</a:t>
            </a:r>
            <a:r>
              <a:rPr lang="en-US" sz="4000" b="1">
                <a:latin typeface="Trebuchet MS"/>
                <a:ea typeface="Trebuchet MS"/>
                <a:cs typeface="Trebuchet MS"/>
                <a:sym typeface="Trebuchet MS"/>
              </a:rPr>
              <a:t> </a:t>
            </a:r>
            <a:r>
              <a:rPr lang="en-US" sz="4000" b="1"/>
              <a:t>Job </a:t>
            </a:r>
            <a:r>
              <a:rPr lang="en-US" sz="4000" b="1">
                <a:latin typeface="Trebuchet MS"/>
                <a:ea typeface="Trebuchet MS"/>
                <a:cs typeface="Trebuchet MS"/>
                <a:sym typeface="Trebuchet MS"/>
              </a:rPr>
              <a:t>I</a:t>
            </a:r>
            <a:r>
              <a:rPr lang="en-US" sz="4000" b="1"/>
              <a:t>nterview</a:t>
            </a:r>
            <a:endParaRPr sz="4000" b="1"/>
          </a:p>
          <a:p>
            <a:pPr marL="1468120" marR="5080" lvl="0" indent="-1456055" algn="ctr" rtl="0">
              <a:lnSpc>
                <a:spcPct val="108000"/>
              </a:lnSpc>
              <a:spcBef>
                <a:spcPts val="0"/>
              </a:spcBef>
              <a:spcAft>
                <a:spcPts val="0"/>
              </a:spcAft>
              <a:buNone/>
            </a:pPr>
            <a:r>
              <a:rPr lang="en-US" sz="4000" b="1"/>
              <a:t>Questions</a:t>
            </a:r>
            <a:endParaRPr sz="4000">
              <a:latin typeface="Trebuchet MS"/>
              <a:ea typeface="Trebuchet MS"/>
              <a:cs typeface="Trebuchet MS"/>
              <a:sym typeface="Trebuchet MS"/>
            </a:endParaRPr>
          </a:p>
        </p:txBody>
      </p:sp>
      <p:sp>
        <p:nvSpPr>
          <p:cNvPr id="49" name="Google Shape;49;gf35045e173_0_0"/>
          <p:cNvSpPr txBox="1">
            <a:spLocks noGrp="1"/>
          </p:cNvSpPr>
          <p:nvPr>
            <p:ph type="subTitle" idx="1"/>
          </p:nvPr>
        </p:nvSpPr>
        <p:spPr>
          <a:xfrm>
            <a:off x="1403555" y="5181600"/>
            <a:ext cx="6400800" cy="615600"/>
          </a:xfrm>
          <a:prstGeom prst="rect">
            <a:avLst/>
          </a:prstGeom>
          <a:noFill/>
          <a:ln>
            <a:noFill/>
          </a:ln>
        </p:spPr>
        <p:txBody>
          <a:bodyPr spcFirstLastPara="1" wrap="square" lIns="0" tIns="0" rIns="0" bIns="0" anchor="t" anchorCtr="0">
            <a:spAutoFit/>
          </a:bodyPr>
          <a:lstStyle/>
          <a:p>
            <a:pPr marL="0" lvl="0" indent="0" algn="ctr" rtl="0">
              <a:spcBef>
                <a:spcPts val="0"/>
              </a:spcBef>
              <a:spcAft>
                <a:spcPts val="0"/>
              </a:spcAft>
              <a:buNone/>
            </a:pPr>
            <a:r>
              <a:rPr lang="en-US"/>
              <a:t>Compiled by the Saskatoon Industry Education Council: www.saskatooniec.ca</a:t>
            </a:r>
            <a:endParaRPr/>
          </a:p>
        </p:txBody>
      </p:sp>
      <p:pic>
        <p:nvPicPr>
          <p:cNvPr id="50" name="Google Shape;50;gf35045e173_0_0"/>
          <p:cNvPicPr preferRelativeResize="0"/>
          <p:nvPr/>
        </p:nvPicPr>
        <p:blipFill>
          <a:blip r:embed="rId3">
            <a:alphaModFix/>
          </a:blip>
          <a:stretch>
            <a:fillRect/>
          </a:stretch>
        </p:blipFill>
        <p:spPr>
          <a:xfrm>
            <a:off x="4415425" y="1656250"/>
            <a:ext cx="4053551" cy="4053551"/>
          </a:xfrm>
          <a:prstGeom prst="rect">
            <a:avLst/>
          </a:prstGeom>
          <a:noFill/>
          <a:ln>
            <a:noFill/>
          </a:ln>
        </p:spPr>
      </p:pic>
      <p:pic>
        <p:nvPicPr>
          <p:cNvPr id="51" name="Google Shape;51;gf35045e173_0_0"/>
          <p:cNvPicPr preferRelativeResize="0"/>
          <p:nvPr/>
        </p:nvPicPr>
        <p:blipFill>
          <a:blip r:embed="rId4">
            <a:alphaModFix/>
          </a:blip>
          <a:stretch>
            <a:fillRect/>
          </a:stretch>
        </p:blipFill>
        <p:spPr>
          <a:xfrm>
            <a:off x="0" y="1085525"/>
            <a:ext cx="5195025" cy="51950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9"/>
          <p:cNvSpPr txBox="1">
            <a:spLocks noGrp="1"/>
          </p:cNvSpPr>
          <p:nvPr>
            <p:ph type="title"/>
          </p:nvPr>
        </p:nvSpPr>
        <p:spPr>
          <a:xfrm>
            <a:off x="516128" y="771855"/>
            <a:ext cx="8111743" cy="953769"/>
          </a:xfrm>
          <a:prstGeom prst="rect">
            <a:avLst/>
          </a:prstGeom>
          <a:noFill/>
          <a:ln>
            <a:noFill/>
          </a:ln>
        </p:spPr>
        <p:txBody>
          <a:bodyPr spcFirstLastPara="1" wrap="square" lIns="0" tIns="67925" rIns="0" bIns="0" anchor="t" anchorCtr="0">
            <a:spAutoFit/>
          </a:bodyPr>
          <a:lstStyle/>
          <a:p>
            <a:pPr marL="2130425" marR="5080" lvl="0" indent="-1940560" algn="l" rtl="0">
              <a:lnSpc>
                <a:spcPct val="108124"/>
              </a:lnSpc>
              <a:spcBef>
                <a:spcPts val="0"/>
              </a:spcBef>
              <a:spcAft>
                <a:spcPts val="0"/>
              </a:spcAft>
              <a:buNone/>
            </a:pPr>
            <a:r>
              <a:rPr lang="en-US"/>
              <a:t>8) WHAT DID YOU LIKE OR DISLIKE ABOUT  YOUR PREVIOUS JOB?</a:t>
            </a:r>
            <a:endParaRPr/>
          </a:p>
        </p:txBody>
      </p:sp>
      <p:sp>
        <p:nvSpPr>
          <p:cNvPr id="105" name="Google Shape;105;p9"/>
          <p:cNvSpPr txBox="1"/>
          <p:nvPr/>
        </p:nvSpPr>
        <p:spPr>
          <a:xfrm>
            <a:off x="78750" y="2330326"/>
            <a:ext cx="8794200" cy="2920200"/>
          </a:xfrm>
          <a:prstGeom prst="rect">
            <a:avLst/>
          </a:prstGeom>
          <a:noFill/>
          <a:ln>
            <a:noFill/>
          </a:ln>
        </p:spPr>
        <p:txBody>
          <a:bodyPr spcFirstLastPara="1" wrap="square" lIns="0" tIns="13325" rIns="0" bIns="0" anchor="t" anchorCtr="0">
            <a:spAutoFit/>
          </a:bodyPr>
          <a:lstStyle/>
          <a:p>
            <a:pPr marL="241300" marR="0" lvl="0" indent="-228600" algn="l" rtl="0">
              <a:lnSpc>
                <a:spcPct val="100000"/>
              </a:lnSpc>
              <a:spcBef>
                <a:spcPts val="0"/>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Don't be too negative—try to focus on the positive!</a:t>
            </a:r>
            <a:endParaRPr sz="2000">
              <a:solidFill>
                <a:schemeClr val="dk1"/>
              </a:solidFill>
              <a:latin typeface="Trebuchet MS"/>
              <a:ea typeface="Trebuchet MS"/>
              <a:cs typeface="Trebuchet MS"/>
              <a:sym typeface="Trebuchet MS"/>
            </a:endParaRPr>
          </a:p>
          <a:p>
            <a:pPr marL="241300" marR="5080" lvl="0" indent="-228600" algn="l" rtl="0">
              <a:lnSpc>
                <a:spcPct val="120000"/>
              </a:lnSpc>
              <a:spcBef>
                <a:spcPts val="994"/>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If this is your first job, you may be asked what your favourite and least favourite classes are at school.</a:t>
            </a:r>
            <a:endParaRPr sz="2000">
              <a:solidFill>
                <a:schemeClr val="dk1"/>
              </a:solidFill>
              <a:latin typeface="Trebuchet MS"/>
              <a:ea typeface="Trebuchet MS"/>
              <a:cs typeface="Trebuchet MS"/>
              <a:sym typeface="Trebuchet MS"/>
            </a:endParaRPr>
          </a:p>
          <a:p>
            <a:pPr marL="241300" marR="5080" lvl="0" indent="-228600" algn="l" rtl="0">
              <a:lnSpc>
                <a:spcPct val="120000"/>
              </a:lnSpc>
              <a:spcBef>
                <a:spcPts val="994"/>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You don't want the interviewer to think that you'll speak negatively about the new job/company when you're ready to move on, if you get this job.</a:t>
            </a:r>
            <a:endParaRPr sz="2000">
              <a:solidFill>
                <a:schemeClr val="dk1"/>
              </a:solidFill>
              <a:latin typeface="Trebuchet MS"/>
              <a:ea typeface="Trebuchet MS"/>
              <a:cs typeface="Trebuchet MS"/>
              <a:sym typeface="Trebuchet MS"/>
            </a:endParaRPr>
          </a:p>
          <a:p>
            <a:pPr marL="241300" marR="187960" lvl="0" indent="-228600" algn="l" rtl="0">
              <a:lnSpc>
                <a:spcPct val="120000"/>
              </a:lnSpc>
              <a:spcBef>
                <a:spcPts val="1005"/>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Talk about yourself (skills abilities, lessons learned from past experience) and what you're looking for in a new role.</a:t>
            </a:r>
            <a:endParaRPr sz="2000">
              <a:solidFill>
                <a:schemeClr val="dk1"/>
              </a:solidFill>
              <a:latin typeface="Trebuchet MS"/>
              <a:ea typeface="Trebuchet MS"/>
              <a:cs typeface="Trebuchet MS"/>
              <a:sym typeface="Trebuchet M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5">
                                            <p:txEl>
                                              <p:pRg st="0" end="0"/>
                                            </p:txEl>
                                          </p:spTgt>
                                        </p:tgtEl>
                                        <p:attrNameLst>
                                          <p:attrName>style.visibility</p:attrName>
                                        </p:attrNameLst>
                                      </p:cBhvr>
                                      <p:to>
                                        <p:strVal val="visible"/>
                                      </p:to>
                                    </p:set>
                                    <p:animEffect transition="in" filter="fade">
                                      <p:cBhvr>
                                        <p:cTn id="7" dur="1000"/>
                                        <p:tgtEl>
                                          <p:spTgt spid="10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5">
                                            <p:txEl>
                                              <p:pRg st="1" end="1"/>
                                            </p:txEl>
                                          </p:spTgt>
                                        </p:tgtEl>
                                        <p:attrNameLst>
                                          <p:attrName>style.visibility</p:attrName>
                                        </p:attrNameLst>
                                      </p:cBhvr>
                                      <p:to>
                                        <p:strVal val="visible"/>
                                      </p:to>
                                    </p:set>
                                    <p:animEffect transition="in" filter="fade">
                                      <p:cBhvr>
                                        <p:cTn id="12" dur="1000"/>
                                        <p:tgtEl>
                                          <p:spTgt spid="10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5">
                                            <p:txEl>
                                              <p:pRg st="2" end="2"/>
                                            </p:txEl>
                                          </p:spTgt>
                                        </p:tgtEl>
                                        <p:attrNameLst>
                                          <p:attrName>style.visibility</p:attrName>
                                        </p:attrNameLst>
                                      </p:cBhvr>
                                      <p:to>
                                        <p:strVal val="visible"/>
                                      </p:to>
                                    </p:set>
                                    <p:animEffect transition="in" filter="fade">
                                      <p:cBhvr>
                                        <p:cTn id="17" dur="1000"/>
                                        <p:tgtEl>
                                          <p:spTgt spid="10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5">
                                            <p:txEl>
                                              <p:pRg st="3" end="3"/>
                                            </p:txEl>
                                          </p:spTgt>
                                        </p:tgtEl>
                                        <p:attrNameLst>
                                          <p:attrName>style.visibility</p:attrName>
                                        </p:attrNameLst>
                                      </p:cBhvr>
                                      <p:to>
                                        <p:strVal val="visible"/>
                                      </p:to>
                                    </p:set>
                                    <p:animEffect transition="in" filter="fade">
                                      <p:cBhvr>
                                        <p:cTn id="22" dur="1000"/>
                                        <p:tgtEl>
                                          <p:spTgt spid="10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1"/>
          <p:cNvSpPr txBox="1">
            <a:spLocks noGrp="1"/>
          </p:cNvSpPr>
          <p:nvPr>
            <p:ph type="title"/>
          </p:nvPr>
        </p:nvSpPr>
        <p:spPr>
          <a:xfrm>
            <a:off x="516128" y="651305"/>
            <a:ext cx="8111700" cy="953700"/>
          </a:xfrm>
          <a:prstGeom prst="rect">
            <a:avLst/>
          </a:prstGeom>
          <a:noFill/>
          <a:ln>
            <a:noFill/>
          </a:ln>
        </p:spPr>
        <p:txBody>
          <a:bodyPr spcFirstLastPara="1" wrap="square" lIns="0" tIns="67925" rIns="0" bIns="0" anchor="t" anchorCtr="0">
            <a:spAutoFit/>
          </a:bodyPr>
          <a:lstStyle/>
          <a:p>
            <a:pPr marL="82550" marR="5080" lvl="0" indent="5714" algn="l" rtl="0">
              <a:lnSpc>
                <a:spcPct val="108124"/>
              </a:lnSpc>
              <a:spcBef>
                <a:spcPts val="0"/>
              </a:spcBef>
              <a:spcAft>
                <a:spcPts val="0"/>
              </a:spcAft>
              <a:buNone/>
            </a:pPr>
            <a:r>
              <a:rPr lang="en-US"/>
              <a:t>9) DESCRIBE A DIFFICULT WORK SITUATION  OR PROJECT AND HOW YOU OVERCAME IT.</a:t>
            </a:r>
            <a:endParaRPr/>
          </a:p>
        </p:txBody>
      </p:sp>
      <p:sp>
        <p:nvSpPr>
          <p:cNvPr id="111" name="Google Shape;111;p11"/>
          <p:cNvSpPr txBox="1"/>
          <p:nvPr/>
        </p:nvSpPr>
        <p:spPr>
          <a:xfrm>
            <a:off x="167131" y="2053818"/>
            <a:ext cx="8700770" cy="2451890"/>
          </a:xfrm>
          <a:prstGeom prst="rect">
            <a:avLst/>
          </a:prstGeom>
          <a:noFill/>
          <a:ln>
            <a:noFill/>
          </a:ln>
        </p:spPr>
        <p:txBody>
          <a:bodyPr spcFirstLastPara="1" wrap="square" lIns="0" tIns="12700" rIns="0" bIns="0" anchor="t" anchorCtr="0">
            <a:spAutoFit/>
          </a:bodyPr>
          <a:lstStyle/>
          <a:p>
            <a:pPr marL="355600" marR="89535" lvl="0" indent="-342900" algn="just" rtl="0">
              <a:lnSpc>
                <a:spcPct val="120000"/>
              </a:lnSpc>
              <a:spcBef>
                <a:spcPts val="0"/>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These are behavioural interview questions designed to discover how you handled certain situations.</a:t>
            </a:r>
            <a:endParaRPr sz="2000">
              <a:solidFill>
                <a:schemeClr val="dk1"/>
              </a:solidFill>
              <a:latin typeface="Trebuchet MS"/>
              <a:ea typeface="Trebuchet MS"/>
              <a:cs typeface="Trebuchet MS"/>
              <a:sym typeface="Trebuchet MS"/>
            </a:endParaRPr>
          </a:p>
          <a:p>
            <a:pPr marL="355600" marR="89535" lvl="0" indent="-342900" algn="just" rtl="0">
              <a:lnSpc>
                <a:spcPct val="120000"/>
              </a:lnSpc>
              <a:spcBef>
                <a:spcPts val="994"/>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The interviewer wants to see if how you behaved in the past might be a predictor of what you will do in the future.</a:t>
            </a:r>
            <a:endParaRPr sz="2000">
              <a:solidFill>
                <a:schemeClr val="dk1"/>
              </a:solidFill>
              <a:latin typeface="Trebuchet MS"/>
              <a:ea typeface="Trebuchet MS"/>
              <a:cs typeface="Trebuchet MS"/>
              <a:sym typeface="Trebuchet MS"/>
            </a:endParaRPr>
          </a:p>
          <a:p>
            <a:pPr marL="355600" marR="89535" lvl="0" indent="-342900" algn="just" rtl="0">
              <a:lnSpc>
                <a:spcPct val="120000"/>
              </a:lnSpc>
              <a:spcBef>
                <a:spcPts val="994"/>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Think of challenges you have faced at school (group projects in class or with teammates in extra-curricular activities)</a:t>
            </a:r>
            <a:endParaRPr sz="2000">
              <a:solidFill>
                <a:schemeClr val="dk1"/>
              </a:solidFill>
              <a:latin typeface="Trebuchet MS"/>
              <a:ea typeface="Trebuchet MS"/>
              <a:cs typeface="Trebuchet MS"/>
              <a:sym typeface="Trebuchet M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1">
                                            <p:txEl>
                                              <p:pRg st="0" end="0"/>
                                            </p:txEl>
                                          </p:spTgt>
                                        </p:tgtEl>
                                        <p:attrNameLst>
                                          <p:attrName>style.visibility</p:attrName>
                                        </p:attrNameLst>
                                      </p:cBhvr>
                                      <p:to>
                                        <p:strVal val="visible"/>
                                      </p:to>
                                    </p:set>
                                    <p:animEffect transition="in" filter="fade">
                                      <p:cBhvr>
                                        <p:cTn id="7" dur="1000"/>
                                        <p:tgtEl>
                                          <p:spTgt spid="1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1">
                                            <p:txEl>
                                              <p:pRg st="1" end="1"/>
                                            </p:txEl>
                                          </p:spTgt>
                                        </p:tgtEl>
                                        <p:attrNameLst>
                                          <p:attrName>style.visibility</p:attrName>
                                        </p:attrNameLst>
                                      </p:cBhvr>
                                      <p:to>
                                        <p:strVal val="visible"/>
                                      </p:to>
                                    </p:set>
                                    <p:animEffect transition="in" filter="fade">
                                      <p:cBhvr>
                                        <p:cTn id="12" dur="1000"/>
                                        <p:tgtEl>
                                          <p:spTgt spid="1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1">
                                            <p:txEl>
                                              <p:pRg st="2" end="2"/>
                                            </p:txEl>
                                          </p:spTgt>
                                        </p:tgtEl>
                                        <p:attrNameLst>
                                          <p:attrName>style.visibility</p:attrName>
                                        </p:attrNameLst>
                                      </p:cBhvr>
                                      <p:to>
                                        <p:strVal val="visible"/>
                                      </p:to>
                                    </p:set>
                                    <p:animEffect transition="in" filter="fade">
                                      <p:cBhvr>
                                        <p:cTn id="17" dur="1000"/>
                                        <p:tgtEl>
                                          <p:spTgt spid="1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1"/>
          <p:cNvSpPr txBox="1">
            <a:spLocks noGrp="1"/>
          </p:cNvSpPr>
          <p:nvPr>
            <p:ph type="title"/>
          </p:nvPr>
        </p:nvSpPr>
        <p:spPr>
          <a:xfrm>
            <a:off x="324963" y="706625"/>
            <a:ext cx="8385300" cy="1490700"/>
          </a:xfrm>
          <a:prstGeom prst="rect">
            <a:avLst/>
          </a:prstGeom>
          <a:noFill/>
          <a:ln>
            <a:noFill/>
          </a:ln>
        </p:spPr>
        <p:txBody>
          <a:bodyPr spcFirstLastPara="1" wrap="square" lIns="0" tIns="13325" rIns="0" bIns="0" anchor="t" anchorCtr="0">
            <a:spAutoFit/>
          </a:bodyPr>
          <a:lstStyle/>
          <a:p>
            <a:pPr marL="12700" lvl="0" indent="0" algn="ctr" rtl="0">
              <a:lnSpc>
                <a:spcPct val="100000"/>
              </a:lnSpc>
              <a:spcBef>
                <a:spcPts val="0"/>
              </a:spcBef>
              <a:spcAft>
                <a:spcPts val="0"/>
              </a:spcAft>
              <a:buNone/>
            </a:pPr>
            <a:r>
              <a:rPr lang="en-US"/>
              <a:t>10) More questions about your </a:t>
            </a:r>
            <a:endParaRPr/>
          </a:p>
          <a:p>
            <a:pPr marL="12700" lvl="0" indent="0" algn="ctr" rtl="0">
              <a:lnSpc>
                <a:spcPct val="100000"/>
              </a:lnSpc>
              <a:spcBef>
                <a:spcPts val="0"/>
              </a:spcBef>
              <a:spcAft>
                <a:spcPts val="0"/>
              </a:spcAft>
              <a:buNone/>
            </a:pPr>
            <a:r>
              <a:rPr lang="en-US"/>
              <a:t>SOFT SKILLS</a:t>
            </a:r>
            <a:endParaRPr/>
          </a:p>
        </p:txBody>
      </p:sp>
      <p:sp>
        <p:nvSpPr>
          <p:cNvPr id="117" name="Google Shape;117;p21"/>
          <p:cNvSpPr txBox="1"/>
          <p:nvPr/>
        </p:nvSpPr>
        <p:spPr>
          <a:xfrm>
            <a:off x="214350" y="1938675"/>
            <a:ext cx="8715300" cy="4396800"/>
          </a:xfrm>
          <a:prstGeom prst="rect">
            <a:avLst/>
          </a:prstGeom>
          <a:noFill/>
          <a:ln>
            <a:noFill/>
          </a:ln>
        </p:spPr>
        <p:txBody>
          <a:bodyPr spcFirstLastPara="1" wrap="square" lIns="0" tIns="73025" rIns="0" bIns="0" anchor="t" anchorCtr="0">
            <a:spAutoFit/>
          </a:bodyPr>
          <a:lstStyle/>
          <a:p>
            <a:pPr marL="241300" marR="0" lvl="0" indent="-228600" algn="l" rtl="0">
              <a:lnSpc>
                <a:spcPct val="100000"/>
              </a:lnSpc>
              <a:spcBef>
                <a:spcPts val="0"/>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Employers place significant value on a potential employee’s soft skills - the personal qualities, personality traits, built-in social cues, and communication abilities needed for success on the job. </a:t>
            </a:r>
            <a:endParaRPr sz="2000">
              <a:solidFill>
                <a:schemeClr val="dk1"/>
              </a:solidFill>
              <a:latin typeface="Trebuchet MS"/>
              <a:ea typeface="Trebuchet MS"/>
              <a:cs typeface="Trebuchet MS"/>
              <a:sym typeface="Trebuchet MS"/>
            </a:endParaRPr>
          </a:p>
          <a:p>
            <a:pPr marL="457200" marR="0" lvl="0" indent="0" algn="l" rtl="0">
              <a:lnSpc>
                <a:spcPct val="100000"/>
              </a:lnSpc>
              <a:spcBef>
                <a:spcPts val="0"/>
              </a:spcBef>
              <a:spcAft>
                <a:spcPts val="0"/>
              </a:spcAft>
              <a:buNone/>
            </a:pPr>
            <a:endParaRPr sz="2000">
              <a:solidFill>
                <a:schemeClr val="dk1"/>
              </a:solidFill>
              <a:latin typeface="Trebuchet MS"/>
              <a:ea typeface="Trebuchet MS"/>
              <a:cs typeface="Trebuchet MS"/>
              <a:sym typeface="Trebuchet MS"/>
            </a:endParaRPr>
          </a:p>
          <a:p>
            <a:pPr marL="241300" marR="0" lvl="0" indent="-228600" algn="l" rtl="0">
              <a:lnSpc>
                <a:spcPct val="100000"/>
              </a:lnSpc>
              <a:spcBef>
                <a:spcPts val="0"/>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Soft skills define how a person interacts in his or her relationships with others, and they are present when people are faced with individual tasks and challenges.</a:t>
            </a:r>
            <a:endParaRPr sz="2000">
              <a:solidFill>
                <a:schemeClr val="dk1"/>
              </a:solidFill>
              <a:latin typeface="Trebuchet MS"/>
              <a:ea typeface="Trebuchet MS"/>
              <a:cs typeface="Trebuchet MS"/>
              <a:sym typeface="Trebuchet MS"/>
            </a:endParaRPr>
          </a:p>
          <a:p>
            <a:pPr marL="457200" marR="0" lvl="0" indent="0" algn="l" rtl="0">
              <a:lnSpc>
                <a:spcPct val="100000"/>
              </a:lnSpc>
              <a:spcBef>
                <a:spcPts val="0"/>
              </a:spcBef>
              <a:spcAft>
                <a:spcPts val="0"/>
              </a:spcAft>
              <a:buNone/>
            </a:pPr>
            <a:endParaRPr sz="2000">
              <a:solidFill>
                <a:schemeClr val="lt1"/>
              </a:solidFill>
              <a:latin typeface="Trebuchet MS"/>
              <a:ea typeface="Trebuchet MS"/>
              <a:cs typeface="Trebuchet MS"/>
              <a:sym typeface="Trebuchet MS"/>
            </a:endParaRPr>
          </a:p>
          <a:p>
            <a:pPr marL="241300" marR="0" lvl="0" indent="-228600" algn="l" rtl="0">
              <a:lnSpc>
                <a:spcPct val="100000"/>
              </a:lnSpc>
              <a:spcBef>
                <a:spcPts val="575"/>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Employers often hire people with great work ethic, teamwork ability, and a willingness to learn and ask questions since they can teach job-specific skills (hard skills) to new employees who are willing and able to learn.</a:t>
            </a:r>
            <a:endParaRPr sz="2000">
              <a:solidFill>
                <a:schemeClr val="dk1"/>
              </a:solidFill>
              <a:latin typeface="Trebuchet MS"/>
              <a:ea typeface="Trebuchet MS"/>
              <a:cs typeface="Trebuchet MS"/>
              <a:sym typeface="Trebuchet MS"/>
            </a:endParaRPr>
          </a:p>
          <a:p>
            <a:pPr marL="0" marR="0" lvl="0" indent="0" algn="l" rtl="0">
              <a:lnSpc>
                <a:spcPct val="100000"/>
              </a:lnSpc>
              <a:spcBef>
                <a:spcPts val="575"/>
              </a:spcBef>
              <a:spcAft>
                <a:spcPts val="0"/>
              </a:spcAft>
              <a:buNone/>
            </a:pPr>
            <a:endParaRPr sz="800">
              <a:solidFill>
                <a:schemeClr val="dk1"/>
              </a:solidFill>
              <a:latin typeface="Trebuchet MS"/>
              <a:ea typeface="Trebuchet MS"/>
              <a:cs typeface="Trebuchet MS"/>
              <a:sym typeface="Trebuchet MS"/>
            </a:endParaRPr>
          </a:p>
          <a:p>
            <a:pPr marL="457200" marR="0" lvl="0" indent="0" algn="ctr" rtl="0">
              <a:lnSpc>
                <a:spcPct val="100000"/>
              </a:lnSpc>
              <a:spcBef>
                <a:spcPts val="575"/>
              </a:spcBef>
              <a:spcAft>
                <a:spcPts val="0"/>
              </a:spcAft>
              <a:buNone/>
            </a:pPr>
            <a:r>
              <a:rPr lang="en-US" sz="2000">
                <a:solidFill>
                  <a:schemeClr val="dk1"/>
                </a:solidFill>
                <a:latin typeface="Trebuchet MS"/>
                <a:ea typeface="Trebuchet MS"/>
                <a:cs typeface="Trebuchet MS"/>
                <a:sym typeface="Trebuchet MS"/>
              </a:rPr>
              <a:t>Continued on next slide...</a:t>
            </a:r>
            <a:endParaRPr sz="2000">
              <a:solidFill>
                <a:schemeClr val="dk1"/>
              </a:solidFill>
              <a:latin typeface="Trebuchet MS"/>
              <a:ea typeface="Trebuchet MS"/>
              <a:cs typeface="Trebuchet MS"/>
              <a:sym typeface="Trebuchet M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7">
                                            <p:txEl>
                                              <p:pRg st="0" end="0"/>
                                            </p:txEl>
                                          </p:spTgt>
                                        </p:tgtEl>
                                        <p:attrNameLst>
                                          <p:attrName>style.visibility</p:attrName>
                                        </p:attrNameLst>
                                      </p:cBhvr>
                                      <p:to>
                                        <p:strVal val="visible"/>
                                      </p:to>
                                    </p:set>
                                    <p:animEffect transition="in" filter="fade">
                                      <p:cBhvr>
                                        <p:cTn id="7" dur="1000"/>
                                        <p:tgtEl>
                                          <p:spTgt spid="1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7">
                                            <p:txEl>
                                              <p:pRg st="1" end="1"/>
                                            </p:txEl>
                                          </p:spTgt>
                                        </p:tgtEl>
                                        <p:attrNameLst>
                                          <p:attrName>style.visibility</p:attrName>
                                        </p:attrNameLst>
                                      </p:cBhvr>
                                      <p:to>
                                        <p:strVal val="visible"/>
                                      </p:to>
                                    </p:set>
                                    <p:animEffect transition="in" filter="fade">
                                      <p:cBhvr>
                                        <p:cTn id="12" dur="1000"/>
                                        <p:tgtEl>
                                          <p:spTgt spid="11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7">
                                            <p:txEl>
                                              <p:pRg st="2" end="2"/>
                                            </p:txEl>
                                          </p:spTgt>
                                        </p:tgtEl>
                                        <p:attrNameLst>
                                          <p:attrName>style.visibility</p:attrName>
                                        </p:attrNameLst>
                                      </p:cBhvr>
                                      <p:to>
                                        <p:strVal val="visible"/>
                                      </p:to>
                                    </p:set>
                                    <p:animEffect transition="in" filter="fade">
                                      <p:cBhvr>
                                        <p:cTn id="17" dur="1000"/>
                                        <p:tgtEl>
                                          <p:spTgt spid="11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7">
                                            <p:txEl>
                                              <p:pRg st="3" end="3"/>
                                            </p:txEl>
                                          </p:spTgt>
                                        </p:tgtEl>
                                        <p:attrNameLst>
                                          <p:attrName>style.visibility</p:attrName>
                                        </p:attrNameLst>
                                      </p:cBhvr>
                                      <p:to>
                                        <p:strVal val="visible"/>
                                      </p:to>
                                    </p:set>
                                    <p:animEffect transition="in" filter="fade">
                                      <p:cBhvr>
                                        <p:cTn id="22" dur="1000"/>
                                        <p:tgtEl>
                                          <p:spTgt spid="11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7">
                                            <p:txEl>
                                              <p:pRg st="4" end="4"/>
                                            </p:txEl>
                                          </p:spTgt>
                                        </p:tgtEl>
                                        <p:attrNameLst>
                                          <p:attrName>style.visibility</p:attrName>
                                        </p:attrNameLst>
                                      </p:cBhvr>
                                      <p:to>
                                        <p:strVal val="visible"/>
                                      </p:to>
                                    </p:set>
                                    <p:animEffect transition="in" filter="fade">
                                      <p:cBhvr>
                                        <p:cTn id="27" dur="1000"/>
                                        <p:tgtEl>
                                          <p:spTgt spid="11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7">
                                            <p:txEl>
                                              <p:pRg st="5" end="5"/>
                                            </p:txEl>
                                          </p:spTgt>
                                        </p:tgtEl>
                                        <p:attrNameLst>
                                          <p:attrName>style.visibility</p:attrName>
                                        </p:attrNameLst>
                                      </p:cBhvr>
                                      <p:to>
                                        <p:strVal val="visible"/>
                                      </p:to>
                                    </p:set>
                                    <p:animEffect transition="in" filter="fade">
                                      <p:cBhvr>
                                        <p:cTn id="32" dur="1000"/>
                                        <p:tgtEl>
                                          <p:spTgt spid="11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17">
                                            <p:txEl>
                                              <p:pRg st="6" end="6"/>
                                            </p:txEl>
                                          </p:spTgt>
                                        </p:tgtEl>
                                        <p:attrNameLst>
                                          <p:attrName>style.visibility</p:attrName>
                                        </p:attrNameLst>
                                      </p:cBhvr>
                                      <p:to>
                                        <p:strVal val="visible"/>
                                      </p:to>
                                    </p:set>
                                    <p:animEffect transition="in" filter="fade">
                                      <p:cBhvr>
                                        <p:cTn id="37" dur="1000"/>
                                        <p:tgtEl>
                                          <p:spTgt spid="11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d92f4d1c57_0_2"/>
          <p:cNvSpPr txBox="1">
            <a:spLocks noGrp="1"/>
          </p:cNvSpPr>
          <p:nvPr>
            <p:ph type="title"/>
          </p:nvPr>
        </p:nvSpPr>
        <p:spPr>
          <a:xfrm>
            <a:off x="324963" y="706625"/>
            <a:ext cx="8385300" cy="1490700"/>
          </a:xfrm>
          <a:prstGeom prst="rect">
            <a:avLst/>
          </a:prstGeom>
          <a:noFill/>
          <a:ln>
            <a:noFill/>
          </a:ln>
        </p:spPr>
        <p:txBody>
          <a:bodyPr spcFirstLastPara="1" wrap="square" lIns="0" tIns="13325" rIns="0" bIns="0" anchor="t" anchorCtr="0">
            <a:noAutofit/>
          </a:bodyPr>
          <a:lstStyle/>
          <a:p>
            <a:pPr marL="12700" lvl="0" indent="0" algn="ctr" rtl="0">
              <a:lnSpc>
                <a:spcPct val="100000"/>
              </a:lnSpc>
              <a:spcBef>
                <a:spcPts val="0"/>
              </a:spcBef>
              <a:spcAft>
                <a:spcPts val="0"/>
              </a:spcAft>
              <a:buNone/>
            </a:pPr>
            <a:r>
              <a:rPr lang="en-US"/>
              <a:t>10) Questions about your </a:t>
            </a:r>
            <a:endParaRPr/>
          </a:p>
          <a:p>
            <a:pPr marL="12700" lvl="0" indent="0" algn="ctr" rtl="0">
              <a:lnSpc>
                <a:spcPct val="100000"/>
              </a:lnSpc>
              <a:spcBef>
                <a:spcPts val="0"/>
              </a:spcBef>
              <a:spcAft>
                <a:spcPts val="0"/>
              </a:spcAft>
              <a:buNone/>
            </a:pPr>
            <a:r>
              <a:rPr lang="en-US"/>
              <a:t>SOFT SKILLS (continued)</a:t>
            </a:r>
            <a:endParaRPr/>
          </a:p>
        </p:txBody>
      </p:sp>
      <p:sp>
        <p:nvSpPr>
          <p:cNvPr id="123" name="Google Shape;123;gd92f4d1c57_0_2"/>
          <p:cNvSpPr txBox="1"/>
          <p:nvPr/>
        </p:nvSpPr>
        <p:spPr>
          <a:xfrm>
            <a:off x="214350" y="1938675"/>
            <a:ext cx="8715300" cy="4396800"/>
          </a:xfrm>
          <a:prstGeom prst="rect">
            <a:avLst/>
          </a:prstGeom>
          <a:noFill/>
          <a:ln>
            <a:noFill/>
          </a:ln>
        </p:spPr>
        <p:txBody>
          <a:bodyPr spcFirstLastPara="1" wrap="square" lIns="0" tIns="73025" rIns="0" bIns="0" anchor="t" anchorCtr="0">
            <a:noAutofit/>
          </a:bodyPr>
          <a:lstStyle/>
          <a:p>
            <a:pPr marL="241300" marR="0" lvl="0" indent="-228600" algn="l" rtl="0">
              <a:lnSpc>
                <a:spcPct val="100000"/>
              </a:lnSpc>
              <a:spcBef>
                <a:spcPts val="0"/>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Prepare to provide examples of when you had to:</a:t>
            </a:r>
            <a:endParaRPr sz="2000">
              <a:solidFill>
                <a:schemeClr val="dk1"/>
              </a:solidFill>
              <a:latin typeface="Trebuchet MS"/>
              <a:ea typeface="Trebuchet MS"/>
              <a:cs typeface="Trebuchet MS"/>
              <a:sym typeface="Trebuchet MS"/>
            </a:endParaRPr>
          </a:p>
          <a:p>
            <a:pPr marL="457200" marR="0" lvl="0" indent="0" algn="l" rtl="0">
              <a:lnSpc>
                <a:spcPct val="100000"/>
              </a:lnSpc>
              <a:spcBef>
                <a:spcPts val="0"/>
              </a:spcBef>
              <a:spcAft>
                <a:spcPts val="0"/>
              </a:spcAft>
              <a:buNone/>
            </a:pPr>
            <a:endParaRPr sz="2000">
              <a:solidFill>
                <a:schemeClr val="dk1"/>
              </a:solidFill>
              <a:latin typeface="Trebuchet MS"/>
              <a:ea typeface="Trebuchet MS"/>
              <a:cs typeface="Trebuchet MS"/>
              <a:sym typeface="Trebuchet MS"/>
            </a:endParaRPr>
          </a:p>
          <a:p>
            <a:pPr marL="914400" marR="0" lvl="1" indent="-355600" algn="l" rtl="0">
              <a:lnSpc>
                <a:spcPct val="100000"/>
              </a:lnSpc>
              <a:spcBef>
                <a:spcPts val="0"/>
              </a:spcBef>
              <a:spcAft>
                <a:spcPts val="0"/>
              </a:spcAft>
              <a:buClr>
                <a:schemeClr val="dk1"/>
              </a:buClr>
              <a:buSzPts val="2000"/>
              <a:buFont typeface="Trebuchet MS"/>
              <a:buChar char="○"/>
            </a:pPr>
            <a:r>
              <a:rPr lang="en-US" sz="2000">
                <a:solidFill>
                  <a:schemeClr val="dk1"/>
                </a:solidFill>
                <a:latin typeface="Trebuchet MS"/>
                <a:ea typeface="Trebuchet MS"/>
                <a:cs typeface="Trebuchet MS"/>
                <a:sym typeface="Trebuchet MS"/>
              </a:rPr>
              <a:t>Make and keep commitments.</a:t>
            </a:r>
            <a:endParaRPr sz="2000">
              <a:solidFill>
                <a:schemeClr val="dk1"/>
              </a:solidFill>
              <a:latin typeface="Trebuchet MS"/>
              <a:ea typeface="Trebuchet MS"/>
              <a:cs typeface="Trebuchet MS"/>
              <a:sym typeface="Trebuchet MS"/>
            </a:endParaRPr>
          </a:p>
          <a:p>
            <a:pPr marL="914400" marR="0" lvl="1" indent="-355600" algn="l" rtl="0">
              <a:lnSpc>
                <a:spcPct val="100000"/>
              </a:lnSpc>
              <a:spcBef>
                <a:spcPts val="0"/>
              </a:spcBef>
              <a:spcAft>
                <a:spcPts val="0"/>
              </a:spcAft>
              <a:buClr>
                <a:schemeClr val="dk1"/>
              </a:buClr>
              <a:buSzPts val="2000"/>
              <a:buFont typeface="Trebuchet MS"/>
              <a:buChar char="○"/>
            </a:pPr>
            <a:r>
              <a:rPr lang="en-US" sz="2000">
                <a:solidFill>
                  <a:schemeClr val="dk1"/>
                </a:solidFill>
                <a:latin typeface="Trebuchet MS"/>
                <a:ea typeface="Trebuchet MS"/>
                <a:cs typeface="Trebuchet MS"/>
                <a:sym typeface="Trebuchet MS"/>
              </a:rPr>
              <a:t>Be on time.</a:t>
            </a:r>
            <a:endParaRPr sz="2000">
              <a:solidFill>
                <a:schemeClr val="dk1"/>
              </a:solidFill>
              <a:latin typeface="Trebuchet MS"/>
              <a:ea typeface="Trebuchet MS"/>
              <a:cs typeface="Trebuchet MS"/>
              <a:sym typeface="Trebuchet MS"/>
            </a:endParaRPr>
          </a:p>
          <a:p>
            <a:pPr marL="914400" marR="0" lvl="1" indent="-355600" algn="l" rtl="0">
              <a:lnSpc>
                <a:spcPct val="100000"/>
              </a:lnSpc>
              <a:spcBef>
                <a:spcPts val="0"/>
              </a:spcBef>
              <a:spcAft>
                <a:spcPts val="0"/>
              </a:spcAft>
              <a:buClr>
                <a:schemeClr val="dk1"/>
              </a:buClr>
              <a:buSzPts val="2000"/>
              <a:buFont typeface="Trebuchet MS"/>
              <a:buChar char="○"/>
            </a:pPr>
            <a:r>
              <a:rPr lang="en-US" sz="2000">
                <a:solidFill>
                  <a:schemeClr val="dk1"/>
                </a:solidFill>
                <a:latin typeface="Trebuchet MS"/>
                <a:ea typeface="Trebuchet MS"/>
                <a:cs typeface="Trebuchet MS"/>
                <a:sym typeface="Trebuchet MS"/>
              </a:rPr>
              <a:t>Work on a task independently.</a:t>
            </a:r>
            <a:endParaRPr sz="2000">
              <a:solidFill>
                <a:schemeClr val="dk1"/>
              </a:solidFill>
              <a:latin typeface="Trebuchet MS"/>
              <a:ea typeface="Trebuchet MS"/>
              <a:cs typeface="Trebuchet MS"/>
              <a:sym typeface="Trebuchet MS"/>
            </a:endParaRPr>
          </a:p>
          <a:p>
            <a:pPr marL="914400" marR="0" lvl="1" indent="-355600" algn="l" rtl="0">
              <a:lnSpc>
                <a:spcPct val="100000"/>
              </a:lnSpc>
              <a:spcBef>
                <a:spcPts val="0"/>
              </a:spcBef>
              <a:spcAft>
                <a:spcPts val="0"/>
              </a:spcAft>
              <a:buClr>
                <a:schemeClr val="dk1"/>
              </a:buClr>
              <a:buSzPts val="2000"/>
              <a:buFont typeface="Trebuchet MS"/>
              <a:buChar char="○"/>
            </a:pPr>
            <a:r>
              <a:rPr lang="en-US" sz="2000">
                <a:solidFill>
                  <a:schemeClr val="dk1"/>
                </a:solidFill>
                <a:latin typeface="Trebuchet MS"/>
                <a:ea typeface="Trebuchet MS"/>
                <a:cs typeface="Trebuchet MS"/>
                <a:sym typeface="Trebuchet MS"/>
              </a:rPr>
              <a:t>Work through a task with a team.</a:t>
            </a:r>
            <a:endParaRPr sz="2000">
              <a:solidFill>
                <a:schemeClr val="dk1"/>
              </a:solidFill>
              <a:latin typeface="Trebuchet MS"/>
              <a:ea typeface="Trebuchet MS"/>
              <a:cs typeface="Trebuchet MS"/>
              <a:sym typeface="Trebuchet MS"/>
            </a:endParaRPr>
          </a:p>
          <a:p>
            <a:pPr marL="914400" marR="0" lvl="1" indent="-355600" algn="l" rtl="0">
              <a:lnSpc>
                <a:spcPct val="100000"/>
              </a:lnSpc>
              <a:spcBef>
                <a:spcPts val="0"/>
              </a:spcBef>
              <a:spcAft>
                <a:spcPts val="0"/>
              </a:spcAft>
              <a:buClr>
                <a:schemeClr val="dk1"/>
              </a:buClr>
              <a:buSzPts val="2000"/>
              <a:buFont typeface="Trebuchet MS"/>
              <a:buChar char="○"/>
            </a:pPr>
            <a:r>
              <a:rPr lang="en-US" sz="2000">
                <a:solidFill>
                  <a:schemeClr val="dk1"/>
                </a:solidFill>
                <a:latin typeface="Trebuchet MS"/>
                <a:ea typeface="Trebuchet MS"/>
                <a:cs typeface="Trebuchet MS"/>
                <a:sym typeface="Trebuchet MS"/>
              </a:rPr>
              <a:t>Ask questions in order to learn how to be successful.</a:t>
            </a:r>
            <a:endParaRPr sz="2000">
              <a:solidFill>
                <a:schemeClr val="dk1"/>
              </a:solidFill>
              <a:latin typeface="Trebuchet MS"/>
              <a:ea typeface="Trebuchet MS"/>
              <a:cs typeface="Trebuchet MS"/>
              <a:sym typeface="Trebuchet MS"/>
            </a:endParaRPr>
          </a:p>
          <a:p>
            <a:pPr marL="914400" marR="0" lvl="1" indent="-355600" algn="l" rtl="0">
              <a:lnSpc>
                <a:spcPct val="100000"/>
              </a:lnSpc>
              <a:spcBef>
                <a:spcPts val="0"/>
              </a:spcBef>
              <a:spcAft>
                <a:spcPts val="0"/>
              </a:spcAft>
              <a:buClr>
                <a:schemeClr val="dk1"/>
              </a:buClr>
              <a:buSzPts val="2000"/>
              <a:buFont typeface="Trebuchet MS"/>
              <a:buChar char="○"/>
            </a:pPr>
            <a:r>
              <a:rPr lang="en-US" sz="2000">
                <a:solidFill>
                  <a:schemeClr val="dk1"/>
                </a:solidFill>
                <a:latin typeface="Trebuchet MS"/>
                <a:ea typeface="Trebuchet MS"/>
                <a:cs typeface="Trebuchet MS"/>
                <a:sym typeface="Trebuchet MS"/>
              </a:rPr>
              <a:t>Settle a problem with a co-worker, classmate, supervisor, etc.</a:t>
            </a:r>
            <a:endParaRPr sz="2000">
              <a:solidFill>
                <a:schemeClr val="dk1"/>
              </a:solidFill>
              <a:latin typeface="Trebuchet MS"/>
              <a:ea typeface="Trebuchet MS"/>
              <a:cs typeface="Trebuchet MS"/>
              <a:sym typeface="Trebuchet MS"/>
            </a:endParaRPr>
          </a:p>
          <a:p>
            <a:pPr marL="914400" marR="0" lvl="1" indent="-355600" algn="l" rtl="0">
              <a:lnSpc>
                <a:spcPct val="100000"/>
              </a:lnSpc>
              <a:spcBef>
                <a:spcPts val="0"/>
              </a:spcBef>
              <a:spcAft>
                <a:spcPts val="0"/>
              </a:spcAft>
              <a:buClr>
                <a:schemeClr val="dk1"/>
              </a:buClr>
              <a:buSzPts val="2000"/>
              <a:buFont typeface="Trebuchet MS"/>
              <a:buChar char="○"/>
            </a:pPr>
            <a:r>
              <a:rPr lang="en-US" sz="2000">
                <a:solidFill>
                  <a:schemeClr val="dk1"/>
                </a:solidFill>
                <a:latin typeface="Trebuchet MS"/>
                <a:ea typeface="Trebuchet MS"/>
                <a:cs typeface="Trebuchet MS"/>
                <a:sym typeface="Trebuchet MS"/>
              </a:rPr>
              <a:t>Use feedback to improve something you were working on.</a:t>
            </a:r>
            <a:endParaRPr sz="2000">
              <a:solidFill>
                <a:schemeClr val="dk1"/>
              </a:solidFill>
              <a:latin typeface="Trebuchet MS"/>
              <a:ea typeface="Trebuchet MS"/>
              <a:cs typeface="Trebuchet MS"/>
              <a:sym typeface="Trebuchet MS"/>
            </a:endParaRPr>
          </a:p>
          <a:p>
            <a:pPr marL="914400" marR="0" lvl="0" indent="0" algn="l" rtl="0">
              <a:lnSpc>
                <a:spcPct val="100000"/>
              </a:lnSpc>
              <a:spcBef>
                <a:spcPts val="0"/>
              </a:spcBef>
              <a:spcAft>
                <a:spcPts val="0"/>
              </a:spcAft>
              <a:buNone/>
            </a:pPr>
            <a:endParaRPr sz="2000">
              <a:solidFill>
                <a:schemeClr val="dk1"/>
              </a:solidFill>
              <a:latin typeface="Trebuchet MS"/>
              <a:ea typeface="Trebuchet MS"/>
              <a:cs typeface="Trebuchet MS"/>
              <a:sym typeface="Trebuchet MS"/>
            </a:endParaRPr>
          </a:p>
          <a:p>
            <a:pPr marL="457200" marR="0" lvl="0" indent="-355600" algn="l" rtl="0">
              <a:lnSpc>
                <a:spcPct val="100000"/>
              </a:lnSpc>
              <a:spcBef>
                <a:spcPts val="0"/>
              </a:spcBef>
              <a:spcAft>
                <a:spcPts val="0"/>
              </a:spcAft>
              <a:buClr>
                <a:srgbClr val="B71E42"/>
              </a:buClr>
              <a:buSzPts val="2000"/>
              <a:buFont typeface="Trebuchet MS"/>
              <a:buChar char="•"/>
            </a:pPr>
            <a:r>
              <a:rPr lang="en-US" sz="2000">
                <a:solidFill>
                  <a:schemeClr val="dk1"/>
                </a:solidFill>
                <a:latin typeface="Trebuchet MS"/>
                <a:ea typeface="Trebuchet MS"/>
                <a:cs typeface="Trebuchet MS"/>
                <a:sym typeface="Trebuchet MS"/>
              </a:rPr>
              <a:t>For more information on Soft Skills, visit the </a:t>
            </a:r>
            <a:r>
              <a:rPr lang="en-US" sz="2000" i="1">
                <a:solidFill>
                  <a:schemeClr val="dk1"/>
                </a:solidFill>
                <a:latin typeface="Trebuchet MS"/>
                <a:ea typeface="Trebuchet MS"/>
                <a:cs typeface="Trebuchet MS"/>
                <a:sym typeface="Trebuchet MS"/>
              </a:rPr>
              <a:t>Resources </a:t>
            </a:r>
            <a:r>
              <a:rPr lang="en-US" sz="2000">
                <a:solidFill>
                  <a:schemeClr val="dk1"/>
                </a:solidFill>
                <a:latin typeface="Trebuchet MS"/>
                <a:ea typeface="Trebuchet MS"/>
                <a:cs typeface="Trebuchet MS"/>
                <a:sym typeface="Trebuchet MS"/>
              </a:rPr>
              <a:t>section on </a:t>
            </a:r>
            <a:r>
              <a:rPr lang="en-US" sz="2000" u="sng">
                <a:solidFill>
                  <a:schemeClr val="hlink"/>
                </a:solidFill>
                <a:latin typeface="Trebuchet MS"/>
                <a:ea typeface="Trebuchet MS"/>
                <a:cs typeface="Trebuchet MS"/>
                <a:sym typeface="Trebuchet MS"/>
                <a:hlinkClick r:id="rId3"/>
              </a:rPr>
              <a:t>contact360.ca/resources/employability</a:t>
            </a:r>
            <a:r>
              <a:rPr lang="en-US" sz="2000">
                <a:solidFill>
                  <a:schemeClr val="dk1"/>
                </a:solidFill>
                <a:latin typeface="Trebuchet MS"/>
                <a:ea typeface="Trebuchet MS"/>
                <a:cs typeface="Trebuchet MS"/>
                <a:sym typeface="Trebuchet MS"/>
              </a:rPr>
              <a:t>.</a:t>
            </a:r>
            <a:endParaRPr sz="2000">
              <a:solidFill>
                <a:schemeClr val="dk1"/>
              </a:solidFill>
              <a:latin typeface="Trebuchet MS"/>
              <a:ea typeface="Trebuchet MS"/>
              <a:cs typeface="Trebuchet MS"/>
              <a:sym typeface="Trebuchet M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3">
                                            <p:txEl>
                                              <p:pRg st="0" end="0"/>
                                            </p:txEl>
                                          </p:spTgt>
                                        </p:tgtEl>
                                        <p:attrNameLst>
                                          <p:attrName>style.visibility</p:attrName>
                                        </p:attrNameLst>
                                      </p:cBhvr>
                                      <p:to>
                                        <p:strVal val="visible"/>
                                      </p:to>
                                    </p:set>
                                    <p:animEffect transition="in" filter="fade">
                                      <p:cBhvr>
                                        <p:cTn id="7" dur="1000"/>
                                        <p:tgtEl>
                                          <p:spTgt spid="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3">
                                            <p:txEl>
                                              <p:pRg st="1" end="1"/>
                                            </p:txEl>
                                          </p:spTgt>
                                        </p:tgtEl>
                                        <p:attrNameLst>
                                          <p:attrName>style.visibility</p:attrName>
                                        </p:attrNameLst>
                                      </p:cBhvr>
                                      <p:to>
                                        <p:strVal val="visible"/>
                                      </p:to>
                                    </p:set>
                                    <p:animEffect transition="in" filter="fade">
                                      <p:cBhvr>
                                        <p:cTn id="12" dur="1000"/>
                                        <p:tgtEl>
                                          <p:spTgt spid="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3">
                                            <p:txEl>
                                              <p:pRg st="2" end="2"/>
                                            </p:txEl>
                                          </p:spTgt>
                                        </p:tgtEl>
                                        <p:attrNameLst>
                                          <p:attrName>style.visibility</p:attrName>
                                        </p:attrNameLst>
                                      </p:cBhvr>
                                      <p:to>
                                        <p:strVal val="visible"/>
                                      </p:to>
                                    </p:set>
                                    <p:animEffect transition="in" filter="fade">
                                      <p:cBhvr>
                                        <p:cTn id="17" dur="1000"/>
                                        <p:tgtEl>
                                          <p:spTgt spid="1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3">
                                            <p:txEl>
                                              <p:pRg st="3" end="3"/>
                                            </p:txEl>
                                          </p:spTgt>
                                        </p:tgtEl>
                                        <p:attrNameLst>
                                          <p:attrName>style.visibility</p:attrName>
                                        </p:attrNameLst>
                                      </p:cBhvr>
                                      <p:to>
                                        <p:strVal val="visible"/>
                                      </p:to>
                                    </p:set>
                                    <p:animEffect transition="in" filter="fade">
                                      <p:cBhvr>
                                        <p:cTn id="22" dur="1000"/>
                                        <p:tgtEl>
                                          <p:spTgt spid="1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3">
                                            <p:txEl>
                                              <p:pRg st="4" end="4"/>
                                            </p:txEl>
                                          </p:spTgt>
                                        </p:tgtEl>
                                        <p:attrNameLst>
                                          <p:attrName>style.visibility</p:attrName>
                                        </p:attrNameLst>
                                      </p:cBhvr>
                                      <p:to>
                                        <p:strVal val="visible"/>
                                      </p:to>
                                    </p:set>
                                    <p:animEffect transition="in" filter="fade">
                                      <p:cBhvr>
                                        <p:cTn id="27" dur="1000"/>
                                        <p:tgtEl>
                                          <p:spTgt spid="1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3">
                                            <p:txEl>
                                              <p:pRg st="5" end="5"/>
                                            </p:txEl>
                                          </p:spTgt>
                                        </p:tgtEl>
                                        <p:attrNameLst>
                                          <p:attrName>style.visibility</p:attrName>
                                        </p:attrNameLst>
                                      </p:cBhvr>
                                      <p:to>
                                        <p:strVal val="visible"/>
                                      </p:to>
                                    </p:set>
                                    <p:animEffect transition="in" filter="fade">
                                      <p:cBhvr>
                                        <p:cTn id="32" dur="1000"/>
                                        <p:tgtEl>
                                          <p:spTgt spid="12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23">
                                            <p:txEl>
                                              <p:pRg st="6" end="6"/>
                                            </p:txEl>
                                          </p:spTgt>
                                        </p:tgtEl>
                                        <p:attrNameLst>
                                          <p:attrName>style.visibility</p:attrName>
                                        </p:attrNameLst>
                                      </p:cBhvr>
                                      <p:to>
                                        <p:strVal val="visible"/>
                                      </p:to>
                                    </p:set>
                                    <p:animEffect transition="in" filter="fade">
                                      <p:cBhvr>
                                        <p:cTn id="37" dur="1000"/>
                                        <p:tgtEl>
                                          <p:spTgt spid="12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23">
                                            <p:txEl>
                                              <p:pRg st="7" end="7"/>
                                            </p:txEl>
                                          </p:spTgt>
                                        </p:tgtEl>
                                        <p:attrNameLst>
                                          <p:attrName>style.visibility</p:attrName>
                                        </p:attrNameLst>
                                      </p:cBhvr>
                                      <p:to>
                                        <p:strVal val="visible"/>
                                      </p:to>
                                    </p:set>
                                    <p:animEffect transition="in" filter="fade">
                                      <p:cBhvr>
                                        <p:cTn id="42" dur="1000"/>
                                        <p:tgtEl>
                                          <p:spTgt spid="12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23">
                                            <p:txEl>
                                              <p:pRg st="8" end="8"/>
                                            </p:txEl>
                                          </p:spTgt>
                                        </p:tgtEl>
                                        <p:attrNameLst>
                                          <p:attrName>style.visibility</p:attrName>
                                        </p:attrNameLst>
                                      </p:cBhvr>
                                      <p:to>
                                        <p:strVal val="visible"/>
                                      </p:to>
                                    </p:set>
                                    <p:animEffect transition="in" filter="fade">
                                      <p:cBhvr>
                                        <p:cTn id="47" dur="1000"/>
                                        <p:tgtEl>
                                          <p:spTgt spid="12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23">
                                            <p:txEl>
                                              <p:pRg st="9" end="9"/>
                                            </p:txEl>
                                          </p:spTgt>
                                        </p:tgtEl>
                                        <p:attrNameLst>
                                          <p:attrName>style.visibility</p:attrName>
                                        </p:attrNameLst>
                                      </p:cBhvr>
                                      <p:to>
                                        <p:strVal val="visible"/>
                                      </p:to>
                                    </p:set>
                                    <p:animEffect transition="in" filter="fade">
                                      <p:cBhvr>
                                        <p:cTn id="52" dur="1000"/>
                                        <p:tgtEl>
                                          <p:spTgt spid="12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23">
                                            <p:txEl>
                                              <p:pRg st="10" end="10"/>
                                            </p:txEl>
                                          </p:spTgt>
                                        </p:tgtEl>
                                        <p:attrNameLst>
                                          <p:attrName>style.visibility</p:attrName>
                                        </p:attrNameLst>
                                      </p:cBhvr>
                                      <p:to>
                                        <p:strVal val="visible"/>
                                      </p:to>
                                    </p:set>
                                    <p:animEffect transition="in" filter="fade">
                                      <p:cBhvr>
                                        <p:cTn id="57" dur="1000"/>
                                        <p:tgtEl>
                                          <p:spTgt spid="12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2"/>
          <p:cNvSpPr txBox="1">
            <a:spLocks noGrp="1"/>
          </p:cNvSpPr>
          <p:nvPr>
            <p:ph type="title"/>
          </p:nvPr>
        </p:nvSpPr>
        <p:spPr>
          <a:xfrm>
            <a:off x="1729745" y="738734"/>
            <a:ext cx="6007800" cy="953100"/>
          </a:xfrm>
          <a:prstGeom prst="rect">
            <a:avLst/>
          </a:prstGeom>
          <a:noFill/>
          <a:ln>
            <a:noFill/>
          </a:ln>
        </p:spPr>
        <p:txBody>
          <a:bodyPr spcFirstLastPara="1" wrap="square" lIns="0" tIns="67925" rIns="0" bIns="0" anchor="t" anchorCtr="0">
            <a:spAutoFit/>
          </a:bodyPr>
          <a:lstStyle/>
          <a:p>
            <a:pPr marL="12700" marR="5080" lvl="0" indent="484505" algn="l" rtl="0">
              <a:lnSpc>
                <a:spcPct val="108124"/>
              </a:lnSpc>
              <a:spcBef>
                <a:spcPts val="0"/>
              </a:spcBef>
              <a:spcAft>
                <a:spcPts val="0"/>
              </a:spcAft>
              <a:buNone/>
            </a:pPr>
            <a:r>
              <a:rPr lang="en-US"/>
              <a:t>11) WHAT IS YOUR BIGGEST  ACCOMPLISHMENT OR FAILURE?</a:t>
            </a:r>
            <a:endParaRPr/>
          </a:p>
        </p:txBody>
      </p:sp>
      <p:sp>
        <p:nvSpPr>
          <p:cNvPr id="129" name="Google Shape;129;p12"/>
          <p:cNvSpPr txBox="1"/>
          <p:nvPr/>
        </p:nvSpPr>
        <p:spPr>
          <a:xfrm>
            <a:off x="186650" y="1968749"/>
            <a:ext cx="8814300" cy="4246200"/>
          </a:xfrm>
          <a:prstGeom prst="rect">
            <a:avLst/>
          </a:prstGeom>
          <a:noFill/>
          <a:ln>
            <a:noFill/>
          </a:ln>
        </p:spPr>
        <p:txBody>
          <a:bodyPr spcFirstLastPara="1" wrap="square" lIns="0" tIns="13325" rIns="0" bIns="0" anchor="t" anchorCtr="0">
            <a:spAutoFit/>
          </a:bodyPr>
          <a:lstStyle/>
          <a:p>
            <a:pPr marL="287020" marR="0" lvl="0" indent="-293370" algn="l" rtl="0">
              <a:lnSpc>
                <a:spcPct val="100000"/>
              </a:lnSpc>
              <a:spcBef>
                <a:spcPts val="0"/>
              </a:spcBef>
              <a:spcAft>
                <a:spcPts val="0"/>
              </a:spcAft>
              <a:buClr>
                <a:srgbClr val="B71E42"/>
              </a:buClr>
              <a:buSzPts val="1900"/>
              <a:buFont typeface="Arial"/>
              <a:buChar char="•"/>
            </a:pPr>
            <a:r>
              <a:rPr lang="en-US" sz="1900">
                <a:solidFill>
                  <a:schemeClr val="dk1"/>
                </a:solidFill>
                <a:latin typeface="Trebuchet MS"/>
                <a:ea typeface="Trebuchet MS"/>
                <a:cs typeface="Trebuchet MS"/>
                <a:sym typeface="Trebuchet MS"/>
              </a:rPr>
              <a:t>If you do not have work experience, use experiences from school or extracurricular activities.</a:t>
            </a:r>
            <a:endParaRPr sz="1900">
              <a:solidFill>
                <a:schemeClr val="dk1"/>
              </a:solidFill>
              <a:latin typeface="Trebuchet MS"/>
              <a:ea typeface="Trebuchet MS"/>
              <a:cs typeface="Trebuchet MS"/>
              <a:sym typeface="Trebuchet MS"/>
            </a:endParaRPr>
          </a:p>
          <a:p>
            <a:pPr marL="12700" marR="0" lvl="0" indent="0" algn="l" rtl="0">
              <a:lnSpc>
                <a:spcPct val="100000"/>
              </a:lnSpc>
              <a:spcBef>
                <a:spcPts val="1345"/>
              </a:spcBef>
              <a:spcAft>
                <a:spcPts val="0"/>
              </a:spcAft>
              <a:buNone/>
            </a:pPr>
            <a:r>
              <a:rPr lang="en-US" sz="1900" b="1">
                <a:solidFill>
                  <a:schemeClr val="dk1"/>
                </a:solidFill>
                <a:latin typeface="Trebuchet MS"/>
                <a:ea typeface="Trebuchet MS"/>
                <a:cs typeface="Trebuchet MS"/>
                <a:sym typeface="Trebuchet MS"/>
              </a:rPr>
              <a:t>Questions About Accomplishments</a:t>
            </a:r>
            <a:endParaRPr sz="1900">
              <a:solidFill>
                <a:schemeClr val="dk1"/>
              </a:solidFill>
              <a:latin typeface="Trebuchet MS"/>
              <a:ea typeface="Trebuchet MS"/>
              <a:cs typeface="Trebuchet MS"/>
              <a:sym typeface="Trebuchet MS"/>
            </a:endParaRPr>
          </a:p>
          <a:p>
            <a:pPr marL="287020" marR="0" lvl="0" indent="-293370" algn="l" rtl="0">
              <a:lnSpc>
                <a:spcPct val="100000"/>
              </a:lnSpc>
              <a:spcBef>
                <a:spcPts val="1330"/>
              </a:spcBef>
              <a:spcAft>
                <a:spcPts val="0"/>
              </a:spcAft>
              <a:buClr>
                <a:srgbClr val="B71E42"/>
              </a:buClr>
              <a:buSzPts val="1900"/>
              <a:buFont typeface="Arial"/>
              <a:buChar char="•"/>
            </a:pPr>
            <a:r>
              <a:rPr lang="en-US" sz="1900">
                <a:solidFill>
                  <a:schemeClr val="dk1"/>
                </a:solidFill>
                <a:latin typeface="Trebuchet MS"/>
                <a:ea typeface="Trebuchet MS"/>
                <a:cs typeface="Trebuchet MS"/>
                <a:sym typeface="Trebuchet MS"/>
              </a:rPr>
              <a:t>Describe an accomplishment related to the job you are interviewing for and give credit if it was a team effort.</a:t>
            </a:r>
            <a:endParaRPr sz="1900">
              <a:solidFill>
                <a:schemeClr val="dk1"/>
              </a:solidFill>
              <a:latin typeface="Trebuchet MS"/>
              <a:ea typeface="Trebuchet MS"/>
              <a:cs typeface="Trebuchet MS"/>
              <a:sym typeface="Trebuchet MS"/>
            </a:endParaRPr>
          </a:p>
          <a:p>
            <a:pPr marL="12700" marR="0" lvl="0" indent="0" algn="l" rtl="0">
              <a:lnSpc>
                <a:spcPct val="100000"/>
              </a:lnSpc>
              <a:spcBef>
                <a:spcPts val="1345"/>
              </a:spcBef>
              <a:spcAft>
                <a:spcPts val="0"/>
              </a:spcAft>
              <a:buNone/>
            </a:pPr>
            <a:r>
              <a:rPr lang="en-US" sz="1900" b="1">
                <a:solidFill>
                  <a:schemeClr val="dk1"/>
                </a:solidFill>
                <a:latin typeface="Trebuchet MS"/>
                <a:ea typeface="Trebuchet MS"/>
                <a:cs typeface="Trebuchet MS"/>
                <a:sym typeface="Trebuchet MS"/>
              </a:rPr>
              <a:t>Questions About Failure</a:t>
            </a:r>
            <a:endParaRPr sz="1900">
              <a:solidFill>
                <a:schemeClr val="dk1"/>
              </a:solidFill>
              <a:latin typeface="Trebuchet MS"/>
              <a:ea typeface="Trebuchet MS"/>
              <a:cs typeface="Trebuchet MS"/>
              <a:sym typeface="Trebuchet MS"/>
            </a:endParaRPr>
          </a:p>
          <a:p>
            <a:pPr marL="287020" marR="0" lvl="0" indent="-293370" algn="l" rtl="0">
              <a:lnSpc>
                <a:spcPct val="100000"/>
              </a:lnSpc>
              <a:spcBef>
                <a:spcPts val="1330"/>
              </a:spcBef>
              <a:spcAft>
                <a:spcPts val="0"/>
              </a:spcAft>
              <a:buClr>
                <a:srgbClr val="B71E42"/>
              </a:buClr>
              <a:buSzPts val="1900"/>
              <a:buFont typeface="Arial"/>
              <a:buChar char="•"/>
            </a:pPr>
            <a:r>
              <a:rPr lang="en-US" sz="1900">
                <a:solidFill>
                  <a:schemeClr val="dk1"/>
                </a:solidFill>
                <a:latin typeface="Trebuchet MS"/>
                <a:ea typeface="Trebuchet MS"/>
                <a:cs typeface="Trebuchet MS"/>
                <a:sym typeface="Trebuchet MS"/>
              </a:rPr>
              <a:t>Briefly describe the situation you feel was a failure by identifying the cause and discussing what you would do differently to ensure it will not happen in the future.</a:t>
            </a:r>
            <a:endParaRPr sz="1900">
              <a:solidFill>
                <a:schemeClr val="dk1"/>
              </a:solidFill>
              <a:latin typeface="Trebuchet MS"/>
              <a:ea typeface="Trebuchet MS"/>
              <a:cs typeface="Trebuchet MS"/>
              <a:sym typeface="Trebuchet MS"/>
            </a:endParaRPr>
          </a:p>
          <a:p>
            <a:pPr marL="287020" marR="5080" lvl="0" indent="-293370" algn="l" rtl="0">
              <a:lnSpc>
                <a:spcPct val="120000"/>
              </a:lnSpc>
              <a:spcBef>
                <a:spcPts val="1010"/>
              </a:spcBef>
              <a:spcAft>
                <a:spcPts val="0"/>
              </a:spcAft>
              <a:buClr>
                <a:srgbClr val="B71E42"/>
              </a:buClr>
              <a:buSzPts val="1900"/>
              <a:buFont typeface="Arial"/>
              <a:buChar char="•"/>
            </a:pPr>
            <a:r>
              <a:rPr lang="en-US" sz="1900">
                <a:solidFill>
                  <a:schemeClr val="dk1"/>
                </a:solidFill>
                <a:latin typeface="Trebuchet MS"/>
                <a:ea typeface="Trebuchet MS"/>
                <a:cs typeface="Trebuchet MS"/>
                <a:sym typeface="Trebuchet MS"/>
              </a:rPr>
              <a:t>Show that you learned from your mistakes so you won't leave the interviewer with the impression that you have failed.</a:t>
            </a:r>
            <a:endParaRPr sz="1900">
              <a:solidFill>
                <a:schemeClr val="dk1"/>
              </a:solidFill>
              <a:latin typeface="Trebuchet MS"/>
              <a:ea typeface="Trebuchet MS"/>
              <a:cs typeface="Trebuchet MS"/>
              <a:sym typeface="Trebuchet M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9"/>
                                        </p:tgtEl>
                                        <p:attrNameLst>
                                          <p:attrName>style.visibility</p:attrName>
                                        </p:attrNameLst>
                                      </p:cBhvr>
                                      <p:to>
                                        <p:strVal val="visible"/>
                                      </p:to>
                                    </p:set>
                                    <p:animEffect transition="in" filter="fade">
                                      <p:cBhvr>
                                        <p:cTn id="7" dur="1000"/>
                                        <p:tgtEl>
                                          <p:spTgt spid="1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9">
                                            <p:txEl>
                                              <p:pRg st="0" end="0"/>
                                            </p:txEl>
                                          </p:spTgt>
                                        </p:tgtEl>
                                        <p:attrNameLst>
                                          <p:attrName>style.visibility</p:attrName>
                                        </p:attrNameLst>
                                      </p:cBhvr>
                                      <p:to>
                                        <p:strVal val="visible"/>
                                      </p:to>
                                    </p:set>
                                    <p:animEffect transition="in" filter="fade">
                                      <p:cBhvr>
                                        <p:cTn id="12" dur="1000"/>
                                        <p:tgtEl>
                                          <p:spTgt spid="12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9">
                                            <p:txEl>
                                              <p:pRg st="1" end="1"/>
                                            </p:txEl>
                                          </p:spTgt>
                                        </p:tgtEl>
                                        <p:attrNameLst>
                                          <p:attrName>style.visibility</p:attrName>
                                        </p:attrNameLst>
                                      </p:cBhvr>
                                      <p:to>
                                        <p:strVal val="visible"/>
                                      </p:to>
                                    </p:set>
                                    <p:animEffect transition="in" filter="fade">
                                      <p:cBhvr>
                                        <p:cTn id="17" dur="1000"/>
                                        <p:tgtEl>
                                          <p:spTgt spid="12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9">
                                            <p:txEl>
                                              <p:pRg st="2" end="2"/>
                                            </p:txEl>
                                          </p:spTgt>
                                        </p:tgtEl>
                                        <p:attrNameLst>
                                          <p:attrName>style.visibility</p:attrName>
                                        </p:attrNameLst>
                                      </p:cBhvr>
                                      <p:to>
                                        <p:strVal val="visible"/>
                                      </p:to>
                                    </p:set>
                                    <p:animEffect transition="in" filter="fade">
                                      <p:cBhvr>
                                        <p:cTn id="22" dur="1000"/>
                                        <p:tgtEl>
                                          <p:spTgt spid="12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9">
                                            <p:txEl>
                                              <p:pRg st="3" end="3"/>
                                            </p:txEl>
                                          </p:spTgt>
                                        </p:tgtEl>
                                        <p:attrNameLst>
                                          <p:attrName>style.visibility</p:attrName>
                                        </p:attrNameLst>
                                      </p:cBhvr>
                                      <p:to>
                                        <p:strVal val="visible"/>
                                      </p:to>
                                    </p:set>
                                    <p:animEffect transition="in" filter="fade">
                                      <p:cBhvr>
                                        <p:cTn id="27" dur="1000"/>
                                        <p:tgtEl>
                                          <p:spTgt spid="12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9">
                                            <p:txEl>
                                              <p:pRg st="4" end="4"/>
                                            </p:txEl>
                                          </p:spTgt>
                                        </p:tgtEl>
                                        <p:attrNameLst>
                                          <p:attrName>style.visibility</p:attrName>
                                        </p:attrNameLst>
                                      </p:cBhvr>
                                      <p:to>
                                        <p:strVal val="visible"/>
                                      </p:to>
                                    </p:set>
                                    <p:animEffect transition="in" filter="fade">
                                      <p:cBhvr>
                                        <p:cTn id="32" dur="1000"/>
                                        <p:tgtEl>
                                          <p:spTgt spid="12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29">
                                            <p:txEl>
                                              <p:pRg st="5" end="5"/>
                                            </p:txEl>
                                          </p:spTgt>
                                        </p:tgtEl>
                                        <p:attrNameLst>
                                          <p:attrName>style.visibility</p:attrName>
                                        </p:attrNameLst>
                                      </p:cBhvr>
                                      <p:to>
                                        <p:strVal val="visible"/>
                                      </p:to>
                                    </p:set>
                                    <p:animEffect transition="in" filter="fade">
                                      <p:cBhvr>
                                        <p:cTn id="37" dur="1000"/>
                                        <p:tgtEl>
                                          <p:spTgt spid="12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7"/>
          <p:cNvSpPr txBox="1">
            <a:spLocks noGrp="1"/>
          </p:cNvSpPr>
          <p:nvPr>
            <p:ph type="title"/>
          </p:nvPr>
        </p:nvSpPr>
        <p:spPr>
          <a:xfrm>
            <a:off x="186650" y="828150"/>
            <a:ext cx="8737500" cy="966600"/>
          </a:xfrm>
          <a:prstGeom prst="rect">
            <a:avLst/>
          </a:prstGeom>
          <a:noFill/>
          <a:ln>
            <a:noFill/>
          </a:ln>
        </p:spPr>
        <p:txBody>
          <a:bodyPr spcFirstLastPara="1" wrap="square" lIns="0" tIns="13325" rIns="0" bIns="0" anchor="t" anchorCtr="0">
            <a:spAutoFit/>
          </a:bodyPr>
          <a:lstStyle/>
          <a:p>
            <a:pPr marL="12700" lvl="0" indent="0" algn="ctr" rtl="0">
              <a:lnSpc>
                <a:spcPct val="100000"/>
              </a:lnSpc>
              <a:spcBef>
                <a:spcPts val="0"/>
              </a:spcBef>
              <a:spcAft>
                <a:spcPts val="0"/>
              </a:spcAft>
              <a:buNone/>
            </a:pPr>
            <a:r>
              <a:rPr lang="en-US"/>
              <a:t>12) WHAT EXCITES YOU ABOUT WORKING FOR THIS COMPANY?</a:t>
            </a:r>
            <a:endParaRPr/>
          </a:p>
        </p:txBody>
      </p:sp>
      <p:sp>
        <p:nvSpPr>
          <p:cNvPr id="135" name="Google Shape;135;p17"/>
          <p:cNvSpPr txBox="1"/>
          <p:nvPr/>
        </p:nvSpPr>
        <p:spPr>
          <a:xfrm>
            <a:off x="186650" y="2197980"/>
            <a:ext cx="8737500" cy="3896400"/>
          </a:xfrm>
          <a:prstGeom prst="rect">
            <a:avLst/>
          </a:prstGeom>
          <a:noFill/>
          <a:ln>
            <a:noFill/>
          </a:ln>
        </p:spPr>
        <p:txBody>
          <a:bodyPr spcFirstLastPara="1" wrap="square" lIns="0" tIns="12700" rIns="0" bIns="0" anchor="t" anchorCtr="0">
            <a:spAutoFit/>
          </a:bodyPr>
          <a:lstStyle/>
          <a:p>
            <a:pPr marL="457200" marR="1061720" lvl="0" indent="-355600" algn="l" rtl="0">
              <a:lnSpc>
                <a:spcPct val="120000"/>
              </a:lnSpc>
              <a:spcBef>
                <a:spcPts val="0"/>
              </a:spcBef>
              <a:spcAft>
                <a:spcPts val="0"/>
              </a:spcAft>
              <a:buClr>
                <a:srgbClr val="B71E42"/>
              </a:buClr>
              <a:buSzPts val="2000"/>
              <a:buChar char="•"/>
            </a:pPr>
            <a:r>
              <a:rPr lang="en-US" sz="2000">
                <a:solidFill>
                  <a:schemeClr val="dk1"/>
                </a:solidFill>
                <a:latin typeface="Trebuchet MS"/>
                <a:ea typeface="Trebuchet MS"/>
                <a:cs typeface="Trebuchet MS"/>
                <a:sym typeface="Trebuchet MS"/>
              </a:rPr>
              <a:t>Before going into any interview, ensure that you have spent a good amount of time researching your potential employer’s company. </a:t>
            </a:r>
            <a:endParaRPr sz="2000">
              <a:solidFill>
                <a:schemeClr val="dk1"/>
              </a:solidFill>
              <a:latin typeface="Trebuchet MS"/>
              <a:ea typeface="Trebuchet MS"/>
              <a:cs typeface="Trebuchet MS"/>
              <a:sym typeface="Trebuchet MS"/>
            </a:endParaRPr>
          </a:p>
          <a:p>
            <a:pPr marL="457200" marR="1061720" lvl="0" indent="-355600" algn="l" rtl="0">
              <a:lnSpc>
                <a:spcPct val="120000"/>
              </a:lnSpc>
              <a:spcBef>
                <a:spcPts val="0"/>
              </a:spcBef>
              <a:spcAft>
                <a:spcPts val="0"/>
              </a:spcAft>
              <a:buClr>
                <a:srgbClr val="B71E42"/>
              </a:buClr>
              <a:buSzPts val="2000"/>
              <a:buFont typeface="Trebuchet MS"/>
              <a:buChar char="•"/>
            </a:pPr>
            <a:r>
              <a:rPr lang="en-US" sz="2000">
                <a:solidFill>
                  <a:schemeClr val="dk1"/>
                </a:solidFill>
                <a:latin typeface="Trebuchet MS"/>
                <a:ea typeface="Trebuchet MS"/>
                <a:cs typeface="Trebuchet MS"/>
                <a:sym typeface="Trebuchet MS"/>
              </a:rPr>
              <a:t>Read every page on their website to find out what their values are, what projects they work on, and how they are connected to their community.</a:t>
            </a:r>
            <a:endParaRPr sz="2000">
              <a:solidFill>
                <a:schemeClr val="dk1"/>
              </a:solidFill>
              <a:latin typeface="Trebuchet MS"/>
              <a:ea typeface="Trebuchet MS"/>
              <a:cs typeface="Trebuchet MS"/>
              <a:sym typeface="Trebuchet MS"/>
            </a:endParaRPr>
          </a:p>
          <a:p>
            <a:pPr marL="457200" marR="1061720" lvl="0" indent="-355600" algn="l" rtl="0">
              <a:lnSpc>
                <a:spcPct val="120000"/>
              </a:lnSpc>
              <a:spcBef>
                <a:spcPts val="0"/>
              </a:spcBef>
              <a:spcAft>
                <a:spcPts val="0"/>
              </a:spcAft>
              <a:buClr>
                <a:srgbClr val="B71E42"/>
              </a:buClr>
              <a:buSzPts val="2000"/>
              <a:buFont typeface="Trebuchet MS"/>
              <a:buChar char="•"/>
            </a:pPr>
            <a:r>
              <a:rPr lang="en-US" sz="2000">
                <a:solidFill>
                  <a:schemeClr val="dk1"/>
                </a:solidFill>
                <a:latin typeface="Trebuchet MS"/>
                <a:ea typeface="Trebuchet MS"/>
                <a:cs typeface="Trebuchet MS"/>
                <a:sym typeface="Trebuchet MS"/>
              </a:rPr>
              <a:t>Consider how your skills and values align with what you learn about the company in your research.</a:t>
            </a:r>
            <a:endParaRPr sz="2000">
              <a:solidFill>
                <a:schemeClr val="dk1"/>
              </a:solidFill>
              <a:latin typeface="Trebuchet MS"/>
              <a:ea typeface="Trebuchet MS"/>
              <a:cs typeface="Trebuchet MS"/>
              <a:sym typeface="Trebuchet MS"/>
            </a:endParaRPr>
          </a:p>
          <a:p>
            <a:pPr marL="457200" marR="1061720" lvl="0" indent="-355600" algn="l" rtl="0">
              <a:lnSpc>
                <a:spcPct val="120000"/>
              </a:lnSpc>
              <a:spcBef>
                <a:spcPts val="0"/>
              </a:spcBef>
              <a:spcAft>
                <a:spcPts val="0"/>
              </a:spcAft>
              <a:buClr>
                <a:srgbClr val="B71E42"/>
              </a:buClr>
              <a:buSzPts val="2000"/>
              <a:buFont typeface="Trebuchet MS"/>
              <a:buChar char="•"/>
            </a:pPr>
            <a:r>
              <a:rPr lang="en-US" sz="2000">
                <a:solidFill>
                  <a:schemeClr val="dk1"/>
                </a:solidFill>
                <a:latin typeface="Trebuchet MS"/>
                <a:ea typeface="Trebuchet MS"/>
                <a:cs typeface="Trebuchet MS"/>
                <a:sym typeface="Trebuchet MS"/>
              </a:rPr>
              <a:t>This question could be asked in many forms: What do you like about our company? What do you know about this company? etc.</a:t>
            </a:r>
            <a:endParaRPr sz="2000">
              <a:solidFill>
                <a:schemeClr val="dk1"/>
              </a:solidFill>
              <a:latin typeface="Trebuchet MS"/>
              <a:ea typeface="Trebuchet MS"/>
              <a:cs typeface="Trebuchet MS"/>
              <a:sym typeface="Trebuchet M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5">
                                            <p:txEl>
                                              <p:pRg st="0" end="0"/>
                                            </p:txEl>
                                          </p:spTgt>
                                        </p:tgtEl>
                                        <p:attrNameLst>
                                          <p:attrName>style.visibility</p:attrName>
                                        </p:attrNameLst>
                                      </p:cBhvr>
                                      <p:to>
                                        <p:strVal val="visible"/>
                                      </p:to>
                                    </p:set>
                                    <p:animEffect transition="in" filter="fade">
                                      <p:cBhvr>
                                        <p:cTn id="7" dur="1000"/>
                                        <p:tgtEl>
                                          <p:spTgt spid="1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5">
                                            <p:txEl>
                                              <p:pRg st="1" end="1"/>
                                            </p:txEl>
                                          </p:spTgt>
                                        </p:tgtEl>
                                        <p:attrNameLst>
                                          <p:attrName>style.visibility</p:attrName>
                                        </p:attrNameLst>
                                      </p:cBhvr>
                                      <p:to>
                                        <p:strVal val="visible"/>
                                      </p:to>
                                    </p:set>
                                    <p:animEffect transition="in" filter="fade">
                                      <p:cBhvr>
                                        <p:cTn id="12" dur="1000"/>
                                        <p:tgtEl>
                                          <p:spTgt spid="1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5">
                                            <p:txEl>
                                              <p:pRg st="2" end="2"/>
                                            </p:txEl>
                                          </p:spTgt>
                                        </p:tgtEl>
                                        <p:attrNameLst>
                                          <p:attrName>style.visibility</p:attrName>
                                        </p:attrNameLst>
                                      </p:cBhvr>
                                      <p:to>
                                        <p:strVal val="visible"/>
                                      </p:to>
                                    </p:set>
                                    <p:animEffect transition="in" filter="fade">
                                      <p:cBhvr>
                                        <p:cTn id="17" dur="1000"/>
                                        <p:tgtEl>
                                          <p:spTgt spid="1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5">
                                            <p:txEl>
                                              <p:pRg st="3" end="3"/>
                                            </p:txEl>
                                          </p:spTgt>
                                        </p:tgtEl>
                                        <p:attrNameLst>
                                          <p:attrName>style.visibility</p:attrName>
                                        </p:attrNameLst>
                                      </p:cBhvr>
                                      <p:to>
                                        <p:strVal val="visible"/>
                                      </p:to>
                                    </p:set>
                                    <p:animEffect transition="in" filter="fade">
                                      <p:cBhvr>
                                        <p:cTn id="22" dur="1000"/>
                                        <p:tgtEl>
                                          <p:spTgt spid="1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3"/>
          <p:cNvSpPr txBox="1">
            <a:spLocks noGrp="1"/>
          </p:cNvSpPr>
          <p:nvPr>
            <p:ph type="title"/>
          </p:nvPr>
        </p:nvSpPr>
        <p:spPr>
          <a:xfrm>
            <a:off x="1482597" y="1092453"/>
            <a:ext cx="6327140" cy="513715"/>
          </a:xfrm>
          <a:prstGeom prst="rect">
            <a:avLst/>
          </a:prstGeom>
          <a:noFill/>
          <a:ln>
            <a:noFill/>
          </a:ln>
        </p:spPr>
        <p:txBody>
          <a:bodyPr spcFirstLastPara="1" wrap="square" lIns="0" tIns="13325" rIns="0" bIns="0" anchor="t" anchorCtr="0">
            <a:spAutoFit/>
          </a:bodyPr>
          <a:lstStyle/>
          <a:p>
            <a:pPr marL="12700" lvl="0" indent="0" algn="l" rtl="0">
              <a:lnSpc>
                <a:spcPct val="100000"/>
              </a:lnSpc>
              <a:spcBef>
                <a:spcPts val="0"/>
              </a:spcBef>
              <a:spcAft>
                <a:spcPts val="0"/>
              </a:spcAft>
              <a:buNone/>
            </a:pPr>
            <a:r>
              <a:rPr lang="en-US"/>
              <a:t>13) WHY DO YOU WANT THIS JOB?</a:t>
            </a:r>
            <a:endParaRPr/>
          </a:p>
        </p:txBody>
      </p:sp>
      <p:sp>
        <p:nvSpPr>
          <p:cNvPr id="141" name="Google Shape;141;p13"/>
          <p:cNvSpPr txBox="1"/>
          <p:nvPr/>
        </p:nvSpPr>
        <p:spPr>
          <a:xfrm>
            <a:off x="171813" y="1973475"/>
            <a:ext cx="8948700" cy="4322100"/>
          </a:xfrm>
          <a:prstGeom prst="rect">
            <a:avLst/>
          </a:prstGeom>
          <a:noFill/>
          <a:ln>
            <a:noFill/>
          </a:ln>
        </p:spPr>
        <p:txBody>
          <a:bodyPr spcFirstLastPara="1" wrap="square" lIns="0" tIns="12700" rIns="0" bIns="0" anchor="t" anchorCtr="0">
            <a:spAutoFit/>
          </a:bodyPr>
          <a:lstStyle/>
          <a:p>
            <a:pPr marL="241300" marR="1061720" lvl="0" indent="-228600" algn="l" rtl="0">
              <a:lnSpc>
                <a:spcPct val="120000"/>
              </a:lnSpc>
              <a:spcBef>
                <a:spcPts val="0"/>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Keep in mind that you can customize these answers to fit your particular circumstances and the job you are applying for:</a:t>
            </a:r>
            <a:endParaRPr sz="2000">
              <a:solidFill>
                <a:schemeClr val="dk1"/>
              </a:solidFill>
              <a:latin typeface="Trebuchet MS"/>
              <a:ea typeface="Trebuchet MS"/>
              <a:cs typeface="Trebuchet MS"/>
              <a:sym typeface="Trebuchet MS"/>
            </a:endParaRPr>
          </a:p>
          <a:p>
            <a:pPr marL="914400" marR="222884" lvl="1" indent="-342900" algn="l" rtl="0">
              <a:lnSpc>
                <a:spcPct val="120000"/>
              </a:lnSpc>
              <a:spcBef>
                <a:spcPts val="994"/>
              </a:spcBef>
              <a:spcAft>
                <a:spcPts val="0"/>
              </a:spcAft>
              <a:buClr>
                <a:srgbClr val="B71E42"/>
              </a:buClr>
              <a:buSzPts val="1800"/>
              <a:buChar char="•"/>
            </a:pPr>
            <a:r>
              <a:rPr lang="en-US" sz="1800">
                <a:solidFill>
                  <a:schemeClr val="dk1"/>
                </a:solidFill>
                <a:latin typeface="Trebuchet MS"/>
                <a:ea typeface="Trebuchet MS"/>
                <a:cs typeface="Trebuchet MS"/>
                <a:sym typeface="Trebuchet MS"/>
              </a:rPr>
              <a:t>I want this job because it seems tailored to my interests which include sales and marketing.</a:t>
            </a:r>
            <a:endParaRPr sz="1800">
              <a:solidFill>
                <a:schemeClr val="dk1"/>
              </a:solidFill>
              <a:latin typeface="Trebuchet MS"/>
              <a:ea typeface="Trebuchet MS"/>
              <a:cs typeface="Trebuchet MS"/>
              <a:sym typeface="Trebuchet MS"/>
            </a:endParaRPr>
          </a:p>
          <a:p>
            <a:pPr marL="914400" marR="67945" lvl="1" indent="-342900" algn="l" rtl="0">
              <a:lnSpc>
                <a:spcPct val="120000"/>
              </a:lnSpc>
              <a:spcBef>
                <a:spcPts val="1010"/>
              </a:spcBef>
              <a:spcAft>
                <a:spcPts val="0"/>
              </a:spcAft>
              <a:buClr>
                <a:srgbClr val="B71E42"/>
              </a:buClr>
              <a:buSzPts val="1800"/>
              <a:buChar char="•"/>
            </a:pPr>
            <a:r>
              <a:rPr lang="en-US" sz="1800">
                <a:solidFill>
                  <a:schemeClr val="dk1"/>
                </a:solidFill>
                <a:latin typeface="Trebuchet MS"/>
                <a:ea typeface="Trebuchet MS"/>
                <a:cs typeface="Trebuchet MS"/>
                <a:sym typeface="Trebuchet MS"/>
              </a:rPr>
              <a:t>I want this job selling theater tickets because I'm good at speaking to people and handling cash.</a:t>
            </a:r>
            <a:endParaRPr sz="1800">
              <a:solidFill>
                <a:schemeClr val="dk1"/>
              </a:solidFill>
              <a:latin typeface="Trebuchet MS"/>
              <a:ea typeface="Trebuchet MS"/>
              <a:cs typeface="Trebuchet MS"/>
              <a:sym typeface="Trebuchet MS"/>
            </a:endParaRPr>
          </a:p>
          <a:p>
            <a:pPr marL="914400" marR="5080" lvl="1" indent="-342900" algn="l" rtl="0">
              <a:lnSpc>
                <a:spcPct val="120000"/>
              </a:lnSpc>
              <a:spcBef>
                <a:spcPts val="1000"/>
              </a:spcBef>
              <a:spcAft>
                <a:spcPts val="0"/>
              </a:spcAft>
              <a:buClr>
                <a:srgbClr val="B71E42"/>
              </a:buClr>
              <a:buSzPts val="1800"/>
              <a:buChar char="•"/>
            </a:pPr>
            <a:r>
              <a:rPr lang="en-US" sz="1800">
                <a:solidFill>
                  <a:schemeClr val="dk1"/>
                </a:solidFill>
                <a:latin typeface="Trebuchet MS"/>
                <a:ea typeface="Trebuchet MS"/>
                <a:cs typeface="Trebuchet MS"/>
                <a:sym typeface="Trebuchet MS"/>
              </a:rPr>
              <a:t>I want this job because it suits my outgoing personality and I would be able to grow as a employee working with experienced co-workers.</a:t>
            </a:r>
            <a:endParaRPr sz="1800">
              <a:solidFill>
                <a:schemeClr val="dk1"/>
              </a:solidFill>
              <a:latin typeface="Trebuchet MS"/>
              <a:ea typeface="Trebuchet MS"/>
              <a:cs typeface="Trebuchet MS"/>
              <a:sym typeface="Trebuchet MS"/>
            </a:endParaRPr>
          </a:p>
          <a:p>
            <a:pPr marL="914400" marR="5080" lvl="1" indent="-342900" algn="l" rtl="0">
              <a:lnSpc>
                <a:spcPct val="120000"/>
              </a:lnSpc>
              <a:spcBef>
                <a:spcPts val="1000"/>
              </a:spcBef>
              <a:spcAft>
                <a:spcPts val="0"/>
              </a:spcAft>
              <a:buClr>
                <a:srgbClr val="B71E42"/>
              </a:buClr>
              <a:buSzPts val="1800"/>
              <a:buFont typeface="Trebuchet MS"/>
              <a:buChar char="•"/>
            </a:pPr>
            <a:r>
              <a:rPr lang="en-US" sz="1800">
                <a:solidFill>
                  <a:schemeClr val="dk1"/>
                </a:solidFill>
                <a:latin typeface="Trebuchet MS"/>
                <a:ea typeface="Trebuchet MS"/>
                <a:cs typeface="Trebuchet MS"/>
                <a:sym typeface="Trebuchet MS"/>
              </a:rPr>
              <a:t>I want this job because the company’s work in the community matches my values and belief in giving back and sharing with those who need support.</a:t>
            </a:r>
            <a:endParaRPr sz="1900">
              <a:solidFill>
                <a:schemeClr val="dk1"/>
              </a:solidFill>
              <a:latin typeface="Trebuchet MS"/>
              <a:ea typeface="Trebuchet MS"/>
              <a:cs typeface="Trebuchet MS"/>
              <a:sym typeface="Trebuchet M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1">
                                            <p:txEl>
                                              <p:pRg st="0" end="0"/>
                                            </p:txEl>
                                          </p:spTgt>
                                        </p:tgtEl>
                                        <p:attrNameLst>
                                          <p:attrName>style.visibility</p:attrName>
                                        </p:attrNameLst>
                                      </p:cBhvr>
                                      <p:to>
                                        <p:strVal val="visible"/>
                                      </p:to>
                                    </p:set>
                                    <p:animEffect transition="in" filter="fade">
                                      <p:cBhvr>
                                        <p:cTn id="7" dur="1000"/>
                                        <p:tgtEl>
                                          <p:spTgt spid="14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1">
                                            <p:txEl>
                                              <p:pRg st="1" end="1"/>
                                            </p:txEl>
                                          </p:spTgt>
                                        </p:tgtEl>
                                        <p:attrNameLst>
                                          <p:attrName>style.visibility</p:attrName>
                                        </p:attrNameLst>
                                      </p:cBhvr>
                                      <p:to>
                                        <p:strVal val="visible"/>
                                      </p:to>
                                    </p:set>
                                    <p:animEffect transition="in" filter="fade">
                                      <p:cBhvr>
                                        <p:cTn id="12" dur="1000"/>
                                        <p:tgtEl>
                                          <p:spTgt spid="14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1">
                                            <p:txEl>
                                              <p:pRg st="2" end="2"/>
                                            </p:txEl>
                                          </p:spTgt>
                                        </p:tgtEl>
                                        <p:attrNameLst>
                                          <p:attrName>style.visibility</p:attrName>
                                        </p:attrNameLst>
                                      </p:cBhvr>
                                      <p:to>
                                        <p:strVal val="visible"/>
                                      </p:to>
                                    </p:set>
                                    <p:animEffect transition="in" filter="fade">
                                      <p:cBhvr>
                                        <p:cTn id="17" dur="1000"/>
                                        <p:tgtEl>
                                          <p:spTgt spid="14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1">
                                            <p:txEl>
                                              <p:pRg st="3" end="3"/>
                                            </p:txEl>
                                          </p:spTgt>
                                        </p:tgtEl>
                                        <p:attrNameLst>
                                          <p:attrName>style.visibility</p:attrName>
                                        </p:attrNameLst>
                                      </p:cBhvr>
                                      <p:to>
                                        <p:strVal val="visible"/>
                                      </p:to>
                                    </p:set>
                                    <p:animEffect transition="in" filter="fade">
                                      <p:cBhvr>
                                        <p:cTn id="22" dur="1000"/>
                                        <p:tgtEl>
                                          <p:spTgt spid="14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1">
                                            <p:txEl>
                                              <p:pRg st="4" end="4"/>
                                            </p:txEl>
                                          </p:spTgt>
                                        </p:tgtEl>
                                        <p:attrNameLst>
                                          <p:attrName>style.visibility</p:attrName>
                                        </p:attrNameLst>
                                      </p:cBhvr>
                                      <p:to>
                                        <p:strVal val="visible"/>
                                      </p:to>
                                    </p:set>
                                    <p:animEffect transition="in" filter="fade">
                                      <p:cBhvr>
                                        <p:cTn id="27" dur="1000"/>
                                        <p:tgtEl>
                                          <p:spTgt spid="14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4"/>
          <p:cNvSpPr txBox="1">
            <a:spLocks noGrp="1"/>
          </p:cNvSpPr>
          <p:nvPr>
            <p:ph type="title"/>
          </p:nvPr>
        </p:nvSpPr>
        <p:spPr>
          <a:xfrm>
            <a:off x="1554607" y="948689"/>
            <a:ext cx="5989320" cy="513715"/>
          </a:xfrm>
          <a:prstGeom prst="rect">
            <a:avLst/>
          </a:prstGeom>
          <a:noFill/>
          <a:ln>
            <a:noFill/>
          </a:ln>
        </p:spPr>
        <p:txBody>
          <a:bodyPr spcFirstLastPara="1" wrap="square" lIns="0" tIns="13325" rIns="0" bIns="0" anchor="t" anchorCtr="0">
            <a:spAutoFit/>
          </a:bodyPr>
          <a:lstStyle/>
          <a:p>
            <a:pPr marL="12700" lvl="0" indent="0" algn="l" rtl="0">
              <a:lnSpc>
                <a:spcPct val="100000"/>
              </a:lnSpc>
              <a:spcBef>
                <a:spcPts val="0"/>
              </a:spcBef>
              <a:spcAft>
                <a:spcPts val="0"/>
              </a:spcAft>
              <a:buNone/>
            </a:pPr>
            <a:r>
              <a:rPr lang="en-US"/>
              <a:t>14) WHY SHOULD WE HIRE YOU?</a:t>
            </a:r>
            <a:endParaRPr/>
          </a:p>
        </p:txBody>
      </p:sp>
      <p:sp>
        <p:nvSpPr>
          <p:cNvPr id="147" name="Google Shape;147;p14"/>
          <p:cNvSpPr txBox="1"/>
          <p:nvPr/>
        </p:nvSpPr>
        <p:spPr>
          <a:xfrm>
            <a:off x="186650" y="2023074"/>
            <a:ext cx="8796600" cy="4071300"/>
          </a:xfrm>
          <a:prstGeom prst="rect">
            <a:avLst/>
          </a:prstGeom>
          <a:noFill/>
          <a:ln>
            <a:noFill/>
          </a:ln>
        </p:spPr>
        <p:txBody>
          <a:bodyPr spcFirstLastPara="1" wrap="square" lIns="0" tIns="12700" rIns="0" bIns="0" anchor="t" anchorCtr="0">
            <a:spAutoFit/>
          </a:bodyPr>
          <a:lstStyle/>
          <a:p>
            <a:pPr marL="241300" marR="5080" lvl="0" indent="-228600" algn="l" rtl="0">
              <a:lnSpc>
                <a:spcPct val="120000"/>
              </a:lnSpc>
              <a:spcBef>
                <a:spcPts val="0"/>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When an employer asks,“Why should we hire you?” she is really asking,“What makes you the best fit for this position?” Your answer to this question should be a concise “sales pitch” that explains what you have to offer the employer.</a:t>
            </a:r>
            <a:endParaRPr sz="2000">
              <a:solidFill>
                <a:schemeClr val="dk1"/>
              </a:solidFill>
              <a:latin typeface="Trebuchet MS"/>
              <a:ea typeface="Trebuchet MS"/>
              <a:cs typeface="Trebuchet MS"/>
              <a:sym typeface="Trebuchet MS"/>
            </a:endParaRPr>
          </a:p>
          <a:p>
            <a:pPr marL="241300" marR="694055" lvl="0" indent="-228600" algn="l" rtl="0">
              <a:lnSpc>
                <a:spcPct val="120000"/>
              </a:lnSpc>
              <a:spcBef>
                <a:spcPts val="1010"/>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The best way to respond is to give concrete examples of why your skills and accomplishments make you the best candidate for the job.</a:t>
            </a:r>
            <a:endParaRPr sz="2000">
              <a:solidFill>
                <a:schemeClr val="dk1"/>
              </a:solidFill>
              <a:latin typeface="Trebuchet MS"/>
              <a:ea typeface="Trebuchet MS"/>
              <a:cs typeface="Trebuchet MS"/>
              <a:sym typeface="Trebuchet MS"/>
            </a:endParaRPr>
          </a:p>
          <a:p>
            <a:pPr marL="241300" marR="194945" lvl="0" indent="-228600" algn="l" rtl="0">
              <a:lnSpc>
                <a:spcPct val="120100"/>
              </a:lnSpc>
              <a:spcBef>
                <a:spcPts val="990"/>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Prepare by comparing the job description with your abilities, as well as  mentioning what you have accomplished in your other positions (or examples from school)</a:t>
            </a:r>
            <a:endParaRPr sz="2000">
              <a:solidFill>
                <a:schemeClr val="dk1"/>
              </a:solidFill>
              <a:latin typeface="Trebuchet MS"/>
              <a:ea typeface="Trebuchet MS"/>
              <a:cs typeface="Trebuchet MS"/>
              <a:sym typeface="Trebuchet MS"/>
            </a:endParaRPr>
          </a:p>
          <a:p>
            <a:pPr marL="241300" marR="0" lvl="0" indent="-228600" algn="l" rtl="0">
              <a:lnSpc>
                <a:spcPct val="100000"/>
              </a:lnSpc>
              <a:spcBef>
                <a:spcPts val="1480"/>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Be positive and reiterate your interest in the company and the position.</a:t>
            </a:r>
            <a:endParaRPr sz="2000">
              <a:solidFill>
                <a:schemeClr val="dk1"/>
              </a:solidFill>
              <a:latin typeface="Trebuchet MS"/>
              <a:ea typeface="Trebuchet MS"/>
              <a:cs typeface="Trebuchet MS"/>
              <a:sym typeface="Trebuchet M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7">
                                            <p:txEl>
                                              <p:pRg st="0" end="0"/>
                                            </p:txEl>
                                          </p:spTgt>
                                        </p:tgtEl>
                                        <p:attrNameLst>
                                          <p:attrName>style.visibility</p:attrName>
                                        </p:attrNameLst>
                                      </p:cBhvr>
                                      <p:to>
                                        <p:strVal val="visible"/>
                                      </p:to>
                                    </p:set>
                                    <p:animEffect transition="in" filter="fade">
                                      <p:cBhvr>
                                        <p:cTn id="7" dur="1000"/>
                                        <p:tgtEl>
                                          <p:spTgt spid="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7">
                                            <p:txEl>
                                              <p:pRg st="1" end="1"/>
                                            </p:txEl>
                                          </p:spTgt>
                                        </p:tgtEl>
                                        <p:attrNameLst>
                                          <p:attrName>style.visibility</p:attrName>
                                        </p:attrNameLst>
                                      </p:cBhvr>
                                      <p:to>
                                        <p:strVal val="visible"/>
                                      </p:to>
                                    </p:set>
                                    <p:animEffect transition="in" filter="fade">
                                      <p:cBhvr>
                                        <p:cTn id="12" dur="1000"/>
                                        <p:tgtEl>
                                          <p:spTgt spid="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7">
                                            <p:txEl>
                                              <p:pRg st="2" end="2"/>
                                            </p:txEl>
                                          </p:spTgt>
                                        </p:tgtEl>
                                        <p:attrNameLst>
                                          <p:attrName>style.visibility</p:attrName>
                                        </p:attrNameLst>
                                      </p:cBhvr>
                                      <p:to>
                                        <p:strVal val="visible"/>
                                      </p:to>
                                    </p:set>
                                    <p:animEffect transition="in" filter="fade">
                                      <p:cBhvr>
                                        <p:cTn id="17" dur="1000"/>
                                        <p:tgtEl>
                                          <p:spTgt spid="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7">
                                            <p:txEl>
                                              <p:pRg st="3" end="3"/>
                                            </p:txEl>
                                          </p:spTgt>
                                        </p:tgtEl>
                                        <p:attrNameLst>
                                          <p:attrName>style.visibility</p:attrName>
                                        </p:attrNameLst>
                                      </p:cBhvr>
                                      <p:to>
                                        <p:strVal val="visible"/>
                                      </p:to>
                                    </p:set>
                                    <p:animEffect transition="in" filter="fade">
                                      <p:cBhvr>
                                        <p:cTn id="22" dur="1000"/>
                                        <p:tgtEl>
                                          <p:spTgt spid="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5"/>
          <p:cNvSpPr txBox="1">
            <a:spLocks noGrp="1"/>
          </p:cNvSpPr>
          <p:nvPr>
            <p:ph type="title"/>
          </p:nvPr>
        </p:nvSpPr>
        <p:spPr>
          <a:xfrm>
            <a:off x="906576" y="948689"/>
            <a:ext cx="7188834" cy="513715"/>
          </a:xfrm>
          <a:prstGeom prst="rect">
            <a:avLst/>
          </a:prstGeom>
          <a:noFill/>
          <a:ln>
            <a:noFill/>
          </a:ln>
        </p:spPr>
        <p:txBody>
          <a:bodyPr spcFirstLastPara="1" wrap="square" lIns="0" tIns="13325" rIns="0" bIns="0" anchor="t" anchorCtr="0">
            <a:spAutoFit/>
          </a:bodyPr>
          <a:lstStyle/>
          <a:p>
            <a:pPr marL="12700" lvl="0" indent="0" algn="l" rtl="0">
              <a:lnSpc>
                <a:spcPct val="100000"/>
              </a:lnSpc>
              <a:spcBef>
                <a:spcPts val="0"/>
              </a:spcBef>
              <a:spcAft>
                <a:spcPts val="0"/>
              </a:spcAft>
              <a:buNone/>
            </a:pPr>
            <a:r>
              <a:rPr lang="en-US"/>
              <a:t>15) HOW DO YOU EVALUATE SUCCESS?</a:t>
            </a:r>
            <a:endParaRPr/>
          </a:p>
        </p:txBody>
      </p:sp>
      <p:sp>
        <p:nvSpPr>
          <p:cNvPr id="153" name="Google Shape;153;p15"/>
          <p:cNvSpPr txBox="1">
            <a:spLocks noGrp="1"/>
          </p:cNvSpPr>
          <p:nvPr>
            <p:ph type="body" idx="1"/>
          </p:nvPr>
        </p:nvSpPr>
        <p:spPr>
          <a:xfrm>
            <a:off x="238925" y="2083424"/>
            <a:ext cx="8666100" cy="3837000"/>
          </a:xfrm>
          <a:prstGeom prst="rect">
            <a:avLst/>
          </a:prstGeom>
          <a:noFill/>
          <a:ln>
            <a:noFill/>
          </a:ln>
        </p:spPr>
        <p:txBody>
          <a:bodyPr spcFirstLastPara="1" wrap="square" lIns="0" tIns="13325" rIns="0" bIns="0" anchor="t" anchorCtr="0">
            <a:spAutoFit/>
          </a:bodyPr>
          <a:lstStyle/>
          <a:p>
            <a:pPr marL="260350" lvl="0" indent="-228600" algn="l" rtl="0">
              <a:lnSpc>
                <a:spcPct val="100000"/>
              </a:lnSpc>
              <a:spcBef>
                <a:spcPts val="0"/>
              </a:spcBef>
              <a:spcAft>
                <a:spcPts val="0"/>
              </a:spcAft>
              <a:buClr>
                <a:srgbClr val="B71E42"/>
              </a:buClr>
              <a:buSzPts val="2000"/>
              <a:buFont typeface="Arial"/>
              <a:buChar char="•"/>
            </a:pPr>
            <a:r>
              <a:rPr lang="en-US"/>
              <a:t>Everyone evaluates success in different ways. Companies rely on achieving success so they want to see that it is a priority for you as well.</a:t>
            </a:r>
            <a:endParaRPr/>
          </a:p>
          <a:p>
            <a:pPr marL="31750" lvl="0" indent="0" algn="l" rtl="0">
              <a:lnSpc>
                <a:spcPct val="100000"/>
              </a:lnSpc>
              <a:spcBef>
                <a:spcPts val="1475"/>
              </a:spcBef>
              <a:spcAft>
                <a:spcPts val="0"/>
              </a:spcAft>
              <a:buNone/>
            </a:pPr>
            <a:r>
              <a:rPr lang="en-US" b="1">
                <a:latin typeface="Trebuchet MS"/>
                <a:ea typeface="Trebuchet MS"/>
                <a:cs typeface="Trebuchet MS"/>
                <a:sym typeface="Trebuchet MS"/>
              </a:rPr>
              <a:t>Examples of responses may include:</a:t>
            </a:r>
            <a:endParaRPr sz="1800" b="1">
              <a:latin typeface="Trebuchet MS"/>
              <a:ea typeface="Trebuchet MS"/>
              <a:cs typeface="Trebuchet MS"/>
              <a:sym typeface="Trebuchet MS"/>
            </a:endParaRPr>
          </a:p>
          <a:p>
            <a:pPr marL="260350" marR="208279" lvl="0" indent="-234950" algn="l" rtl="0">
              <a:lnSpc>
                <a:spcPct val="120100"/>
              </a:lnSpc>
              <a:spcBef>
                <a:spcPts val="1005"/>
              </a:spcBef>
              <a:spcAft>
                <a:spcPts val="0"/>
              </a:spcAft>
              <a:buClr>
                <a:srgbClr val="B71E42"/>
              </a:buClr>
              <a:buSzPts val="1900"/>
              <a:buFont typeface="Arial"/>
              <a:buChar char="•"/>
            </a:pPr>
            <a:r>
              <a:rPr lang="en-US" sz="1900"/>
              <a:t>Success is about doing my job well. I want to be recognized as someone  who always does their best and tries their hardest to achieve my goals.</a:t>
            </a:r>
            <a:endParaRPr sz="2100"/>
          </a:p>
          <a:p>
            <a:pPr marL="260350" marR="5080" lvl="0" indent="-234950" algn="l" rtl="0">
              <a:lnSpc>
                <a:spcPct val="120000"/>
              </a:lnSpc>
              <a:spcBef>
                <a:spcPts val="994"/>
              </a:spcBef>
              <a:spcAft>
                <a:spcPts val="0"/>
              </a:spcAft>
              <a:buClr>
                <a:srgbClr val="B71E42"/>
              </a:buClr>
              <a:buSzPts val="1900"/>
              <a:buFont typeface="Arial"/>
              <a:buChar char="•"/>
            </a:pPr>
            <a:r>
              <a:rPr lang="en-US" sz="1900"/>
              <a:t>I evaluate success based not only my work, but the work of my team. In order for me to be considered successful, the team needs to achieve both our individual  and team goals.</a:t>
            </a:r>
            <a:endParaRPr sz="21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3">
                                            <p:txEl>
                                              <p:pRg st="0" end="0"/>
                                            </p:txEl>
                                          </p:spTgt>
                                        </p:tgtEl>
                                        <p:attrNameLst>
                                          <p:attrName>style.visibility</p:attrName>
                                        </p:attrNameLst>
                                      </p:cBhvr>
                                      <p:to>
                                        <p:strVal val="visible"/>
                                      </p:to>
                                    </p:set>
                                    <p:animEffect transition="in" filter="fade">
                                      <p:cBhvr>
                                        <p:cTn id="7" dur="1000"/>
                                        <p:tgtEl>
                                          <p:spTgt spid="1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3">
                                            <p:txEl>
                                              <p:pRg st="1" end="1"/>
                                            </p:txEl>
                                          </p:spTgt>
                                        </p:tgtEl>
                                        <p:attrNameLst>
                                          <p:attrName>style.visibility</p:attrName>
                                        </p:attrNameLst>
                                      </p:cBhvr>
                                      <p:to>
                                        <p:strVal val="visible"/>
                                      </p:to>
                                    </p:set>
                                    <p:animEffect transition="in" filter="fade">
                                      <p:cBhvr>
                                        <p:cTn id="12" dur="1000"/>
                                        <p:tgtEl>
                                          <p:spTgt spid="15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3">
                                            <p:txEl>
                                              <p:pRg st="2" end="2"/>
                                            </p:txEl>
                                          </p:spTgt>
                                        </p:tgtEl>
                                        <p:attrNameLst>
                                          <p:attrName>style.visibility</p:attrName>
                                        </p:attrNameLst>
                                      </p:cBhvr>
                                      <p:to>
                                        <p:strVal val="visible"/>
                                      </p:to>
                                    </p:set>
                                    <p:animEffect transition="in" filter="fade">
                                      <p:cBhvr>
                                        <p:cTn id="17" dur="1000"/>
                                        <p:tgtEl>
                                          <p:spTgt spid="15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3">
                                            <p:txEl>
                                              <p:pRg st="3" end="3"/>
                                            </p:txEl>
                                          </p:spTgt>
                                        </p:tgtEl>
                                        <p:attrNameLst>
                                          <p:attrName>style.visibility</p:attrName>
                                        </p:attrNameLst>
                                      </p:cBhvr>
                                      <p:to>
                                        <p:strVal val="visible"/>
                                      </p:to>
                                    </p:set>
                                    <p:animEffect transition="in" filter="fade">
                                      <p:cBhvr>
                                        <p:cTn id="22" dur="1000"/>
                                        <p:tgtEl>
                                          <p:spTgt spid="15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16"/>
          <p:cNvSpPr txBox="1">
            <a:spLocks noGrp="1"/>
          </p:cNvSpPr>
          <p:nvPr>
            <p:ph type="title"/>
          </p:nvPr>
        </p:nvSpPr>
        <p:spPr>
          <a:xfrm>
            <a:off x="257962" y="948689"/>
            <a:ext cx="8540750" cy="513715"/>
          </a:xfrm>
          <a:prstGeom prst="rect">
            <a:avLst/>
          </a:prstGeom>
          <a:noFill/>
          <a:ln>
            <a:noFill/>
          </a:ln>
        </p:spPr>
        <p:txBody>
          <a:bodyPr spcFirstLastPara="1" wrap="square" lIns="0" tIns="13325" rIns="0" bIns="0" anchor="t" anchorCtr="0">
            <a:spAutoFit/>
          </a:bodyPr>
          <a:lstStyle/>
          <a:p>
            <a:pPr marL="12700" lvl="0" indent="0" algn="l" rtl="0">
              <a:lnSpc>
                <a:spcPct val="100000"/>
              </a:lnSpc>
              <a:spcBef>
                <a:spcPts val="0"/>
              </a:spcBef>
              <a:spcAft>
                <a:spcPts val="0"/>
              </a:spcAft>
              <a:buNone/>
            </a:pPr>
            <a:r>
              <a:rPr lang="en-US"/>
              <a:t>16) WHAT ARE YOUR GOALS FOR THE FUTURE?</a:t>
            </a:r>
            <a:endParaRPr/>
          </a:p>
        </p:txBody>
      </p:sp>
      <p:sp>
        <p:nvSpPr>
          <p:cNvPr id="159" name="Google Shape;159;p16"/>
          <p:cNvSpPr txBox="1"/>
          <p:nvPr/>
        </p:nvSpPr>
        <p:spPr>
          <a:xfrm>
            <a:off x="114400" y="2155700"/>
            <a:ext cx="8728200" cy="3603900"/>
          </a:xfrm>
          <a:prstGeom prst="rect">
            <a:avLst/>
          </a:prstGeom>
          <a:noFill/>
          <a:ln>
            <a:noFill/>
          </a:ln>
        </p:spPr>
        <p:txBody>
          <a:bodyPr spcFirstLastPara="1" wrap="square" lIns="0" tIns="13325" rIns="0" bIns="0" anchor="t" anchorCtr="0">
            <a:spAutoFit/>
          </a:bodyPr>
          <a:lstStyle/>
          <a:p>
            <a:pPr marL="241300" marR="0" lvl="0" indent="-228600" algn="l" rtl="0">
              <a:lnSpc>
                <a:spcPct val="100000"/>
              </a:lnSpc>
              <a:spcBef>
                <a:spcPts val="0"/>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The best way to respond is to refer to the position and the company you are interviewing with.</a:t>
            </a:r>
            <a:endParaRPr sz="2000">
              <a:solidFill>
                <a:schemeClr val="dk1"/>
              </a:solidFill>
              <a:latin typeface="Trebuchet MS"/>
              <a:ea typeface="Trebuchet MS"/>
              <a:cs typeface="Trebuchet MS"/>
              <a:sym typeface="Trebuchet MS"/>
            </a:endParaRPr>
          </a:p>
          <a:p>
            <a:pPr marL="241300" marR="379095" lvl="0" indent="-228600" algn="l" rtl="0">
              <a:lnSpc>
                <a:spcPct val="100000"/>
              </a:lnSpc>
              <a:spcBef>
                <a:spcPts val="1010"/>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Consider how you can develop skills and strengths at this workplace that will benefit the company as well as your future goals.</a:t>
            </a:r>
            <a:endParaRPr sz="2000">
              <a:solidFill>
                <a:schemeClr val="dk1"/>
              </a:solidFill>
              <a:latin typeface="Trebuchet MS"/>
              <a:ea typeface="Trebuchet MS"/>
              <a:cs typeface="Trebuchet MS"/>
              <a:sym typeface="Trebuchet MS"/>
            </a:endParaRPr>
          </a:p>
          <a:p>
            <a:pPr marL="241300" marR="379095" lvl="0" indent="-228600" algn="l" rtl="0">
              <a:lnSpc>
                <a:spcPct val="100000"/>
              </a:lnSpc>
              <a:spcBef>
                <a:spcPts val="1010"/>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As a high school student, talking about your post-secondary goals can show ambition and drive.</a:t>
            </a:r>
            <a:endParaRPr sz="2000">
              <a:solidFill>
                <a:schemeClr val="dk1"/>
              </a:solidFill>
              <a:latin typeface="Trebuchet MS"/>
              <a:ea typeface="Trebuchet MS"/>
              <a:cs typeface="Trebuchet MS"/>
              <a:sym typeface="Trebuchet MS"/>
            </a:endParaRPr>
          </a:p>
          <a:p>
            <a:pPr marL="12700" marR="0" lvl="0" indent="0" algn="l" rtl="0">
              <a:lnSpc>
                <a:spcPct val="100000"/>
              </a:lnSpc>
              <a:spcBef>
                <a:spcPts val="1010"/>
              </a:spcBef>
              <a:spcAft>
                <a:spcPts val="0"/>
              </a:spcAft>
              <a:buNone/>
            </a:pPr>
            <a:r>
              <a:rPr lang="en-US" sz="2000" b="1">
                <a:solidFill>
                  <a:schemeClr val="dk1"/>
                </a:solidFill>
                <a:latin typeface="Trebuchet MS"/>
                <a:ea typeface="Trebuchet MS"/>
                <a:cs typeface="Trebuchet MS"/>
                <a:sym typeface="Trebuchet MS"/>
              </a:rPr>
              <a:t>Example of a good response:</a:t>
            </a:r>
            <a:endParaRPr sz="2000">
              <a:solidFill>
                <a:schemeClr val="dk1"/>
              </a:solidFill>
              <a:latin typeface="Trebuchet MS"/>
              <a:ea typeface="Trebuchet MS"/>
              <a:cs typeface="Trebuchet MS"/>
              <a:sym typeface="Trebuchet MS"/>
            </a:endParaRPr>
          </a:p>
          <a:p>
            <a:pPr marL="241300" marR="5080" lvl="0" indent="-228600" algn="l" rtl="0">
              <a:lnSpc>
                <a:spcPct val="100000"/>
              </a:lnSpc>
              <a:spcBef>
                <a:spcPts val="994"/>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My long-term goals involve going to university while growing with a company where I can continue to learn, take on additional responsibilities, and contribute as much of value as I can.</a:t>
            </a:r>
            <a:endParaRPr sz="2000">
              <a:solidFill>
                <a:schemeClr val="dk1"/>
              </a:solidFill>
              <a:latin typeface="Trebuchet MS"/>
              <a:ea typeface="Trebuchet MS"/>
              <a:cs typeface="Trebuchet MS"/>
              <a:sym typeface="Trebuchet M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9">
                                            <p:txEl>
                                              <p:pRg st="0" end="0"/>
                                            </p:txEl>
                                          </p:spTgt>
                                        </p:tgtEl>
                                        <p:attrNameLst>
                                          <p:attrName>style.visibility</p:attrName>
                                        </p:attrNameLst>
                                      </p:cBhvr>
                                      <p:to>
                                        <p:strVal val="visible"/>
                                      </p:to>
                                    </p:set>
                                    <p:animEffect transition="in" filter="fade">
                                      <p:cBhvr>
                                        <p:cTn id="7" dur="1000"/>
                                        <p:tgtEl>
                                          <p:spTgt spid="1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9">
                                            <p:txEl>
                                              <p:pRg st="1" end="1"/>
                                            </p:txEl>
                                          </p:spTgt>
                                        </p:tgtEl>
                                        <p:attrNameLst>
                                          <p:attrName>style.visibility</p:attrName>
                                        </p:attrNameLst>
                                      </p:cBhvr>
                                      <p:to>
                                        <p:strVal val="visible"/>
                                      </p:to>
                                    </p:set>
                                    <p:animEffect transition="in" filter="fade">
                                      <p:cBhvr>
                                        <p:cTn id="12" dur="1000"/>
                                        <p:tgtEl>
                                          <p:spTgt spid="1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9">
                                            <p:txEl>
                                              <p:pRg st="2" end="2"/>
                                            </p:txEl>
                                          </p:spTgt>
                                        </p:tgtEl>
                                        <p:attrNameLst>
                                          <p:attrName>style.visibility</p:attrName>
                                        </p:attrNameLst>
                                      </p:cBhvr>
                                      <p:to>
                                        <p:strVal val="visible"/>
                                      </p:to>
                                    </p:set>
                                    <p:animEffect transition="in" filter="fade">
                                      <p:cBhvr>
                                        <p:cTn id="17" dur="1000"/>
                                        <p:tgtEl>
                                          <p:spTgt spid="1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9">
                                            <p:txEl>
                                              <p:pRg st="3" end="3"/>
                                            </p:txEl>
                                          </p:spTgt>
                                        </p:tgtEl>
                                        <p:attrNameLst>
                                          <p:attrName>style.visibility</p:attrName>
                                        </p:attrNameLst>
                                      </p:cBhvr>
                                      <p:to>
                                        <p:strVal val="visible"/>
                                      </p:to>
                                    </p:set>
                                    <p:animEffect transition="in" filter="fade">
                                      <p:cBhvr>
                                        <p:cTn id="22" dur="1000"/>
                                        <p:tgtEl>
                                          <p:spTgt spid="1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9">
                                            <p:txEl>
                                              <p:pRg st="4" end="4"/>
                                            </p:txEl>
                                          </p:spTgt>
                                        </p:tgtEl>
                                        <p:attrNameLst>
                                          <p:attrName>style.visibility</p:attrName>
                                        </p:attrNameLst>
                                      </p:cBhvr>
                                      <p:to>
                                        <p:strVal val="visible"/>
                                      </p:to>
                                    </p:set>
                                    <p:animEffect transition="in" filter="fade">
                                      <p:cBhvr>
                                        <p:cTn id="27" dur="1000"/>
                                        <p:tgtEl>
                                          <p:spTgt spid="1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2"/>
          <p:cNvSpPr txBox="1">
            <a:spLocks noGrp="1"/>
          </p:cNvSpPr>
          <p:nvPr>
            <p:ph type="title"/>
          </p:nvPr>
        </p:nvSpPr>
        <p:spPr>
          <a:xfrm>
            <a:off x="516128" y="771855"/>
            <a:ext cx="8111743" cy="953769"/>
          </a:xfrm>
          <a:prstGeom prst="rect">
            <a:avLst/>
          </a:prstGeom>
          <a:noFill/>
          <a:ln>
            <a:noFill/>
          </a:ln>
        </p:spPr>
        <p:txBody>
          <a:bodyPr spcFirstLastPara="1" wrap="square" lIns="0" tIns="0" rIns="0" bIns="0" anchor="t" anchorCtr="0">
            <a:normAutofit/>
          </a:bodyPr>
          <a:lstStyle/>
          <a:p>
            <a:pPr marL="0" lvl="0" indent="0" algn="l" rtl="0">
              <a:spcBef>
                <a:spcPts val="0"/>
              </a:spcBef>
              <a:spcAft>
                <a:spcPts val="0"/>
              </a:spcAft>
              <a:buNone/>
            </a:pPr>
            <a:r>
              <a:rPr lang="en-US"/>
              <a:t>Before we get started…</a:t>
            </a:r>
            <a:endParaRPr/>
          </a:p>
        </p:txBody>
      </p:sp>
      <p:sp>
        <p:nvSpPr>
          <p:cNvPr id="57" name="Google Shape;57;p2"/>
          <p:cNvSpPr txBox="1">
            <a:spLocks noGrp="1"/>
          </p:cNvSpPr>
          <p:nvPr>
            <p:ph type="body" idx="1"/>
          </p:nvPr>
        </p:nvSpPr>
        <p:spPr>
          <a:xfrm>
            <a:off x="238937" y="2083435"/>
            <a:ext cx="8666124" cy="3385542"/>
          </a:xfrm>
          <a:prstGeom prst="rect">
            <a:avLst/>
          </a:prstGeom>
          <a:noFill/>
          <a:ln>
            <a:noFill/>
          </a:ln>
        </p:spPr>
        <p:txBody>
          <a:bodyPr spcFirstLastPara="1" wrap="square" lIns="0" tIns="0" rIns="0" bIns="0" anchor="t" anchorCtr="0">
            <a:spAutoFit/>
          </a:bodyPr>
          <a:lstStyle/>
          <a:p>
            <a:pPr marL="342900" lvl="0" indent="-342900" algn="l" rtl="0">
              <a:spcBef>
                <a:spcPts val="0"/>
              </a:spcBef>
              <a:spcAft>
                <a:spcPts val="0"/>
              </a:spcAft>
              <a:buClr>
                <a:schemeClr val="dk1"/>
              </a:buClr>
              <a:buSzPts val="2000"/>
              <a:buFont typeface="Arial"/>
              <a:buChar char="•"/>
            </a:pPr>
            <a:r>
              <a:rPr lang="en-US"/>
              <a:t>The following slides contain questions that are often asked in a job interview.</a:t>
            </a:r>
            <a:endParaRPr/>
          </a:p>
          <a:p>
            <a:pPr marL="342900" lvl="0" indent="-215900" algn="l" rtl="0">
              <a:spcBef>
                <a:spcPts val="0"/>
              </a:spcBef>
              <a:spcAft>
                <a:spcPts val="0"/>
              </a:spcAft>
              <a:buClr>
                <a:schemeClr val="dk1"/>
              </a:buClr>
              <a:buSzPts val="2000"/>
              <a:buFont typeface="Arial"/>
              <a:buNone/>
            </a:pPr>
            <a:endParaRPr/>
          </a:p>
          <a:p>
            <a:pPr marL="342900" lvl="0" indent="-342900" algn="l" rtl="0">
              <a:spcBef>
                <a:spcPts val="0"/>
              </a:spcBef>
              <a:spcAft>
                <a:spcPts val="0"/>
              </a:spcAft>
              <a:buClr>
                <a:schemeClr val="dk1"/>
              </a:buClr>
              <a:buSzPts val="2000"/>
              <a:buFont typeface="Arial"/>
              <a:buChar char="•"/>
            </a:pPr>
            <a:r>
              <a:rPr lang="en-US"/>
              <a:t>Preparing for an interview is essential to build confidence so practice your responses!</a:t>
            </a:r>
            <a:endParaRPr/>
          </a:p>
          <a:p>
            <a:pPr marL="342900" lvl="0" indent="-215900" algn="l" rtl="0">
              <a:spcBef>
                <a:spcPts val="0"/>
              </a:spcBef>
              <a:spcAft>
                <a:spcPts val="0"/>
              </a:spcAft>
              <a:buClr>
                <a:schemeClr val="dk1"/>
              </a:buClr>
              <a:buSzPts val="2000"/>
              <a:buFont typeface="Arial"/>
              <a:buNone/>
            </a:pPr>
            <a:endParaRPr/>
          </a:p>
          <a:p>
            <a:pPr marL="342900" lvl="0" indent="-342900" algn="l" rtl="0">
              <a:spcBef>
                <a:spcPts val="0"/>
              </a:spcBef>
              <a:spcAft>
                <a:spcPts val="0"/>
              </a:spcAft>
              <a:buClr>
                <a:schemeClr val="dk1"/>
              </a:buClr>
              <a:buSzPts val="2000"/>
              <a:buFont typeface="Arial"/>
              <a:buChar char="•"/>
            </a:pPr>
            <a:r>
              <a:rPr lang="en-US"/>
              <a:t>Wherever possible, try to think of an example from your own life to help answer these questions.</a:t>
            </a:r>
            <a:endParaRPr/>
          </a:p>
          <a:p>
            <a:pPr marL="0" lvl="0" indent="0" algn="l" rtl="0">
              <a:spcBef>
                <a:spcPts val="0"/>
              </a:spcBef>
              <a:spcAft>
                <a:spcPts val="0"/>
              </a:spcAft>
              <a:buNone/>
            </a:pPr>
            <a:endParaRPr/>
          </a:p>
          <a:p>
            <a:pPr marL="342900" lvl="0" indent="-342900" algn="l" rtl="0">
              <a:spcBef>
                <a:spcPts val="0"/>
              </a:spcBef>
              <a:spcAft>
                <a:spcPts val="0"/>
              </a:spcAft>
              <a:buClr>
                <a:schemeClr val="dk1"/>
              </a:buClr>
              <a:buSzPts val="2000"/>
              <a:buFont typeface="Arial"/>
              <a:buChar char="•"/>
            </a:pPr>
            <a:r>
              <a:rPr lang="en-US"/>
              <a:t>To aid your preparation, consult the SIEC’s Interview Tips </a:t>
            </a:r>
            <a:r>
              <a:rPr lang="en-US" u="sng">
                <a:solidFill>
                  <a:schemeClr val="hlink"/>
                </a:solidFill>
                <a:hlinkClick r:id="rId3"/>
              </a:rPr>
              <a:t>resource</a:t>
            </a:r>
            <a:r>
              <a:rPr lang="en-US" u="sng">
                <a:solidFill>
                  <a:schemeClr val="hlink"/>
                </a:solidFill>
                <a:hlinkClick r:id="rId3"/>
              </a:rPr>
              <a:t>s</a:t>
            </a:r>
            <a:r>
              <a:rPr lang="en-US"/>
              <a:t>.</a:t>
            </a:r>
            <a:endParaRPr/>
          </a:p>
          <a:p>
            <a:pPr marL="0" lvl="0" indent="0" algn="l" rtl="0">
              <a:spcBef>
                <a:spcPts val="0"/>
              </a:spcBef>
              <a:spcAft>
                <a:spcPts val="0"/>
              </a:spcAft>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8"/>
          <p:cNvSpPr txBox="1">
            <a:spLocks noGrp="1"/>
          </p:cNvSpPr>
          <p:nvPr>
            <p:ph type="title"/>
          </p:nvPr>
        </p:nvSpPr>
        <p:spPr>
          <a:xfrm>
            <a:off x="330200" y="948689"/>
            <a:ext cx="8295640" cy="513715"/>
          </a:xfrm>
          <a:prstGeom prst="rect">
            <a:avLst/>
          </a:prstGeom>
          <a:noFill/>
          <a:ln>
            <a:noFill/>
          </a:ln>
        </p:spPr>
        <p:txBody>
          <a:bodyPr spcFirstLastPara="1" wrap="square" lIns="0" tIns="13325" rIns="0" bIns="0" anchor="t" anchorCtr="0">
            <a:spAutoFit/>
          </a:bodyPr>
          <a:lstStyle/>
          <a:p>
            <a:pPr marL="12700" lvl="0" indent="0" algn="l" rtl="0">
              <a:lnSpc>
                <a:spcPct val="100000"/>
              </a:lnSpc>
              <a:spcBef>
                <a:spcPts val="0"/>
              </a:spcBef>
              <a:spcAft>
                <a:spcPts val="0"/>
              </a:spcAft>
              <a:buNone/>
            </a:pPr>
            <a:r>
              <a:rPr lang="en-US"/>
              <a:t>17) WHY ARE YOU LEAVING YOUR PRIOR JOB?</a:t>
            </a:r>
            <a:endParaRPr/>
          </a:p>
        </p:txBody>
      </p:sp>
      <p:sp>
        <p:nvSpPr>
          <p:cNvPr id="165" name="Google Shape;165;p18"/>
          <p:cNvSpPr txBox="1"/>
          <p:nvPr/>
        </p:nvSpPr>
        <p:spPr>
          <a:xfrm>
            <a:off x="258275" y="1925550"/>
            <a:ext cx="8540100" cy="4155600"/>
          </a:xfrm>
          <a:prstGeom prst="rect">
            <a:avLst/>
          </a:prstGeom>
          <a:noFill/>
          <a:ln>
            <a:noFill/>
          </a:ln>
        </p:spPr>
        <p:txBody>
          <a:bodyPr spcFirstLastPara="1" wrap="square" lIns="0" tIns="140325" rIns="0" bIns="0" anchor="t" anchorCtr="0">
            <a:spAutoFit/>
          </a:bodyPr>
          <a:lstStyle/>
          <a:p>
            <a:pPr marL="12700" marR="0" lvl="0" indent="0" algn="l" rtl="0">
              <a:lnSpc>
                <a:spcPct val="100000"/>
              </a:lnSpc>
              <a:spcBef>
                <a:spcPts val="0"/>
              </a:spcBef>
              <a:spcAft>
                <a:spcPts val="0"/>
              </a:spcAft>
              <a:buNone/>
            </a:pPr>
            <a:r>
              <a:rPr lang="en-US" sz="2000" b="1">
                <a:solidFill>
                  <a:schemeClr val="dk1"/>
                </a:solidFill>
                <a:latin typeface="Trebuchet MS"/>
                <a:ea typeface="Trebuchet MS"/>
                <a:cs typeface="Trebuchet MS"/>
                <a:sym typeface="Trebuchet MS"/>
              </a:rPr>
              <a:t>Don't Badmouth Your Boss or Co-Workers</a:t>
            </a:r>
            <a:endParaRPr sz="2000">
              <a:solidFill>
                <a:schemeClr val="dk1"/>
              </a:solidFill>
              <a:latin typeface="Trebuchet MS"/>
              <a:ea typeface="Trebuchet MS"/>
              <a:cs typeface="Trebuchet MS"/>
              <a:sym typeface="Trebuchet MS"/>
            </a:endParaRPr>
          </a:p>
          <a:p>
            <a:pPr marL="287020" marR="0" lvl="0" indent="-274320" algn="l" rtl="0">
              <a:lnSpc>
                <a:spcPct val="100000"/>
              </a:lnSpc>
              <a:spcBef>
                <a:spcPts val="1010"/>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Regardless of why you left, don't speak badly about your previous employer. The interviewer may wonder if you will be bad-mouthing his/her company </a:t>
            </a:r>
            <a:endParaRPr sz="2000">
              <a:solidFill>
                <a:schemeClr val="dk1"/>
              </a:solidFill>
              <a:latin typeface="Trebuchet MS"/>
              <a:ea typeface="Trebuchet MS"/>
              <a:cs typeface="Trebuchet MS"/>
              <a:sym typeface="Trebuchet MS"/>
            </a:endParaRPr>
          </a:p>
          <a:p>
            <a:pPr marL="12700" marR="5080" lvl="0" indent="0" algn="l" rtl="0">
              <a:lnSpc>
                <a:spcPct val="100000"/>
              </a:lnSpc>
              <a:spcBef>
                <a:spcPts val="994"/>
              </a:spcBef>
              <a:spcAft>
                <a:spcPts val="0"/>
              </a:spcAft>
              <a:buNone/>
            </a:pPr>
            <a:r>
              <a:rPr lang="en-US" sz="2000" b="1">
                <a:solidFill>
                  <a:schemeClr val="dk1"/>
                </a:solidFill>
                <a:latin typeface="Trebuchet MS"/>
                <a:ea typeface="Trebuchet MS"/>
                <a:cs typeface="Trebuchet MS"/>
                <a:sym typeface="Trebuchet MS"/>
              </a:rPr>
              <a:t>Sample answers:</a:t>
            </a:r>
            <a:endParaRPr sz="2000">
              <a:solidFill>
                <a:schemeClr val="dk1"/>
              </a:solidFill>
              <a:latin typeface="Trebuchet MS"/>
              <a:ea typeface="Trebuchet MS"/>
              <a:cs typeface="Trebuchet MS"/>
              <a:sym typeface="Trebuchet MS"/>
            </a:endParaRPr>
          </a:p>
          <a:p>
            <a:pPr marL="287020" marR="0" lvl="0" indent="-274320" algn="l" rtl="0">
              <a:lnSpc>
                <a:spcPct val="100000"/>
              </a:lnSpc>
              <a:spcBef>
                <a:spcPts val="1005"/>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I learned ______________ at my previous job, but I am looking for new challenges.</a:t>
            </a:r>
            <a:endParaRPr sz="2000">
              <a:solidFill>
                <a:schemeClr val="dk1"/>
              </a:solidFill>
              <a:latin typeface="Trebuchet MS"/>
              <a:ea typeface="Trebuchet MS"/>
              <a:cs typeface="Trebuchet MS"/>
              <a:sym typeface="Trebuchet MS"/>
            </a:endParaRPr>
          </a:p>
          <a:p>
            <a:pPr marL="287020" marR="0" lvl="0" indent="-274320" algn="l" rtl="0">
              <a:lnSpc>
                <a:spcPct val="100000"/>
              </a:lnSpc>
              <a:spcBef>
                <a:spcPts val="994"/>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There isn't room for growth with my current employer and I'm ready to move on to a new challenge.</a:t>
            </a:r>
            <a:endParaRPr sz="2000">
              <a:solidFill>
                <a:schemeClr val="dk1"/>
              </a:solidFill>
              <a:latin typeface="Trebuchet MS"/>
              <a:ea typeface="Trebuchet MS"/>
              <a:cs typeface="Trebuchet MS"/>
              <a:sym typeface="Trebuchet MS"/>
            </a:endParaRPr>
          </a:p>
          <a:p>
            <a:pPr marL="287020" marR="162560" lvl="0" indent="-274320" algn="l" rtl="0">
              <a:lnSpc>
                <a:spcPct val="100000"/>
              </a:lnSpc>
              <a:spcBef>
                <a:spcPts val="1000"/>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I am interested in a job with more responsibility, and I am very ready for a new challenge.</a:t>
            </a:r>
            <a:endParaRPr sz="2000">
              <a:solidFill>
                <a:schemeClr val="dk1"/>
              </a:solidFill>
              <a:latin typeface="Trebuchet MS"/>
              <a:ea typeface="Trebuchet MS"/>
              <a:cs typeface="Trebuchet MS"/>
              <a:sym typeface="Trebuchet M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5">
                                            <p:txEl>
                                              <p:pRg st="0" end="0"/>
                                            </p:txEl>
                                          </p:spTgt>
                                        </p:tgtEl>
                                        <p:attrNameLst>
                                          <p:attrName>style.visibility</p:attrName>
                                        </p:attrNameLst>
                                      </p:cBhvr>
                                      <p:to>
                                        <p:strVal val="visible"/>
                                      </p:to>
                                    </p:set>
                                    <p:animEffect transition="in" filter="fade">
                                      <p:cBhvr>
                                        <p:cTn id="7" dur="1000"/>
                                        <p:tgtEl>
                                          <p:spTgt spid="16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5">
                                            <p:txEl>
                                              <p:pRg st="1" end="1"/>
                                            </p:txEl>
                                          </p:spTgt>
                                        </p:tgtEl>
                                        <p:attrNameLst>
                                          <p:attrName>style.visibility</p:attrName>
                                        </p:attrNameLst>
                                      </p:cBhvr>
                                      <p:to>
                                        <p:strVal val="visible"/>
                                      </p:to>
                                    </p:set>
                                    <p:animEffect transition="in" filter="fade">
                                      <p:cBhvr>
                                        <p:cTn id="12" dur="1000"/>
                                        <p:tgtEl>
                                          <p:spTgt spid="16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5">
                                            <p:txEl>
                                              <p:pRg st="2" end="2"/>
                                            </p:txEl>
                                          </p:spTgt>
                                        </p:tgtEl>
                                        <p:attrNameLst>
                                          <p:attrName>style.visibility</p:attrName>
                                        </p:attrNameLst>
                                      </p:cBhvr>
                                      <p:to>
                                        <p:strVal val="visible"/>
                                      </p:to>
                                    </p:set>
                                    <p:animEffect transition="in" filter="fade">
                                      <p:cBhvr>
                                        <p:cTn id="17" dur="1000"/>
                                        <p:tgtEl>
                                          <p:spTgt spid="16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5">
                                            <p:txEl>
                                              <p:pRg st="3" end="3"/>
                                            </p:txEl>
                                          </p:spTgt>
                                        </p:tgtEl>
                                        <p:attrNameLst>
                                          <p:attrName>style.visibility</p:attrName>
                                        </p:attrNameLst>
                                      </p:cBhvr>
                                      <p:to>
                                        <p:strVal val="visible"/>
                                      </p:to>
                                    </p:set>
                                    <p:animEffect transition="in" filter="fade">
                                      <p:cBhvr>
                                        <p:cTn id="22" dur="1000"/>
                                        <p:tgtEl>
                                          <p:spTgt spid="16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5">
                                            <p:txEl>
                                              <p:pRg st="4" end="4"/>
                                            </p:txEl>
                                          </p:spTgt>
                                        </p:tgtEl>
                                        <p:attrNameLst>
                                          <p:attrName>style.visibility</p:attrName>
                                        </p:attrNameLst>
                                      </p:cBhvr>
                                      <p:to>
                                        <p:strVal val="visible"/>
                                      </p:to>
                                    </p:set>
                                    <p:animEffect transition="in" filter="fade">
                                      <p:cBhvr>
                                        <p:cTn id="27" dur="1000"/>
                                        <p:tgtEl>
                                          <p:spTgt spid="16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5">
                                            <p:txEl>
                                              <p:pRg st="5" end="5"/>
                                            </p:txEl>
                                          </p:spTgt>
                                        </p:tgtEl>
                                        <p:attrNameLst>
                                          <p:attrName>style.visibility</p:attrName>
                                        </p:attrNameLst>
                                      </p:cBhvr>
                                      <p:to>
                                        <p:strVal val="visible"/>
                                      </p:to>
                                    </p:set>
                                    <p:animEffect transition="in" filter="fade">
                                      <p:cBhvr>
                                        <p:cTn id="32" dur="1000"/>
                                        <p:tgtEl>
                                          <p:spTgt spid="16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65">
                                            <p:txEl>
                                              <p:pRg st="0" end="0"/>
                                            </p:txEl>
                                          </p:spTgt>
                                        </p:tgtEl>
                                        <p:attrNameLst>
                                          <p:attrName>style.visibility</p:attrName>
                                        </p:attrNameLst>
                                      </p:cBhvr>
                                      <p:to>
                                        <p:strVal val="visible"/>
                                      </p:to>
                                    </p:set>
                                    <p:animEffect transition="in" filter="fade">
                                      <p:cBhvr>
                                        <p:cTn id="37" dur="1000"/>
                                        <p:tgtEl>
                                          <p:spTgt spid="165">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65">
                                            <p:txEl>
                                              <p:pRg st="1" end="1"/>
                                            </p:txEl>
                                          </p:spTgt>
                                        </p:tgtEl>
                                        <p:attrNameLst>
                                          <p:attrName>style.visibility</p:attrName>
                                        </p:attrNameLst>
                                      </p:cBhvr>
                                      <p:to>
                                        <p:strVal val="visible"/>
                                      </p:to>
                                    </p:set>
                                    <p:animEffect transition="in" filter="fade">
                                      <p:cBhvr>
                                        <p:cTn id="42" dur="1000"/>
                                        <p:tgtEl>
                                          <p:spTgt spid="165">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65">
                                            <p:txEl>
                                              <p:pRg st="2" end="2"/>
                                            </p:txEl>
                                          </p:spTgt>
                                        </p:tgtEl>
                                        <p:attrNameLst>
                                          <p:attrName>style.visibility</p:attrName>
                                        </p:attrNameLst>
                                      </p:cBhvr>
                                      <p:to>
                                        <p:strVal val="visible"/>
                                      </p:to>
                                    </p:set>
                                    <p:animEffect transition="in" filter="fade">
                                      <p:cBhvr>
                                        <p:cTn id="47" dur="1000"/>
                                        <p:tgtEl>
                                          <p:spTgt spid="165">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65">
                                            <p:txEl>
                                              <p:pRg st="3" end="3"/>
                                            </p:txEl>
                                          </p:spTgt>
                                        </p:tgtEl>
                                        <p:attrNameLst>
                                          <p:attrName>style.visibility</p:attrName>
                                        </p:attrNameLst>
                                      </p:cBhvr>
                                      <p:to>
                                        <p:strVal val="visible"/>
                                      </p:to>
                                    </p:set>
                                    <p:animEffect transition="in" filter="fade">
                                      <p:cBhvr>
                                        <p:cTn id="52" dur="1000"/>
                                        <p:tgtEl>
                                          <p:spTgt spid="165">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65">
                                            <p:txEl>
                                              <p:pRg st="4" end="4"/>
                                            </p:txEl>
                                          </p:spTgt>
                                        </p:tgtEl>
                                        <p:attrNameLst>
                                          <p:attrName>style.visibility</p:attrName>
                                        </p:attrNameLst>
                                      </p:cBhvr>
                                      <p:to>
                                        <p:strVal val="visible"/>
                                      </p:to>
                                    </p:set>
                                    <p:animEffect transition="in" filter="fade">
                                      <p:cBhvr>
                                        <p:cTn id="57" dur="1000"/>
                                        <p:tgtEl>
                                          <p:spTgt spid="165">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65">
                                            <p:txEl>
                                              <p:pRg st="5" end="5"/>
                                            </p:txEl>
                                          </p:spTgt>
                                        </p:tgtEl>
                                        <p:attrNameLst>
                                          <p:attrName>style.visibility</p:attrName>
                                        </p:attrNameLst>
                                      </p:cBhvr>
                                      <p:to>
                                        <p:strVal val="visible"/>
                                      </p:to>
                                    </p:set>
                                    <p:animEffect transition="in" filter="fade">
                                      <p:cBhvr>
                                        <p:cTn id="62" dur="1000"/>
                                        <p:tgtEl>
                                          <p:spTgt spid="16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9"/>
          <p:cNvSpPr txBox="1">
            <a:spLocks noGrp="1"/>
          </p:cNvSpPr>
          <p:nvPr>
            <p:ph type="title"/>
          </p:nvPr>
        </p:nvSpPr>
        <p:spPr>
          <a:xfrm>
            <a:off x="516128" y="771855"/>
            <a:ext cx="8111743" cy="953769"/>
          </a:xfrm>
          <a:prstGeom prst="rect">
            <a:avLst/>
          </a:prstGeom>
          <a:noFill/>
          <a:ln>
            <a:noFill/>
          </a:ln>
        </p:spPr>
        <p:txBody>
          <a:bodyPr spcFirstLastPara="1" wrap="square" lIns="0" tIns="67925" rIns="0" bIns="0" anchor="t" anchorCtr="0">
            <a:spAutoFit/>
          </a:bodyPr>
          <a:lstStyle/>
          <a:p>
            <a:pPr marL="2310765" marR="5080" lvl="0" indent="-2268220" algn="l" rtl="0">
              <a:lnSpc>
                <a:spcPct val="108124"/>
              </a:lnSpc>
              <a:spcBef>
                <a:spcPts val="0"/>
              </a:spcBef>
              <a:spcAft>
                <a:spcPts val="0"/>
              </a:spcAft>
              <a:buNone/>
            </a:pPr>
            <a:r>
              <a:rPr lang="en-US"/>
              <a:t>18) WHO WAS YOUR BEST BOSS AND WHO  WAS THE WORST?</a:t>
            </a:r>
            <a:endParaRPr/>
          </a:p>
        </p:txBody>
      </p:sp>
      <p:sp>
        <p:nvSpPr>
          <p:cNvPr id="171" name="Google Shape;171;p19"/>
          <p:cNvSpPr txBox="1"/>
          <p:nvPr/>
        </p:nvSpPr>
        <p:spPr>
          <a:xfrm>
            <a:off x="285700" y="2053825"/>
            <a:ext cx="8322900" cy="4027200"/>
          </a:xfrm>
          <a:prstGeom prst="rect">
            <a:avLst/>
          </a:prstGeom>
          <a:noFill/>
          <a:ln>
            <a:noFill/>
          </a:ln>
        </p:spPr>
        <p:txBody>
          <a:bodyPr spcFirstLastPara="1" wrap="square" lIns="0" tIns="12700" rIns="0" bIns="0" anchor="t" anchorCtr="0">
            <a:spAutoFit/>
          </a:bodyPr>
          <a:lstStyle/>
          <a:p>
            <a:pPr marL="241300" marR="47625" lvl="0" indent="-228600" algn="l" rtl="0">
              <a:lnSpc>
                <a:spcPct val="120000"/>
              </a:lnSpc>
              <a:spcBef>
                <a:spcPts val="0"/>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With this question, the interviewer is trying to discover if you assess blame or carry a grudge.</a:t>
            </a:r>
            <a:endParaRPr sz="2000">
              <a:solidFill>
                <a:schemeClr val="dk1"/>
              </a:solidFill>
              <a:latin typeface="Trebuchet MS"/>
              <a:ea typeface="Trebuchet MS"/>
              <a:cs typeface="Trebuchet MS"/>
              <a:sym typeface="Trebuchet MS"/>
            </a:endParaRPr>
          </a:p>
          <a:p>
            <a:pPr marL="241300" marR="244475" lvl="0" indent="-228600" algn="l" rtl="0">
              <a:lnSpc>
                <a:spcPct val="120000"/>
              </a:lnSpc>
              <a:spcBef>
                <a:spcPts val="994"/>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The interviewer also wants to determine if you are match for the leadership style of the company.</a:t>
            </a:r>
            <a:endParaRPr sz="2000">
              <a:solidFill>
                <a:schemeClr val="dk1"/>
              </a:solidFill>
              <a:latin typeface="Trebuchet MS"/>
              <a:ea typeface="Trebuchet MS"/>
              <a:cs typeface="Trebuchet MS"/>
              <a:sym typeface="Trebuchet MS"/>
            </a:endParaRPr>
          </a:p>
          <a:p>
            <a:pPr marL="12700" marR="0" lvl="0" indent="0" algn="l" rtl="0">
              <a:lnSpc>
                <a:spcPct val="100000"/>
              </a:lnSpc>
              <a:spcBef>
                <a:spcPts val="1490"/>
              </a:spcBef>
              <a:spcAft>
                <a:spcPts val="0"/>
              </a:spcAft>
              <a:buNone/>
            </a:pPr>
            <a:r>
              <a:rPr lang="en-US" sz="2000" b="1">
                <a:solidFill>
                  <a:schemeClr val="dk1"/>
                </a:solidFill>
                <a:latin typeface="Trebuchet MS"/>
                <a:ea typeface="Trebuchet MS"/>
                <a:cs typeface="Trebuchet MS"/>
                <a:sym typeface="Trebuchet MS"/>
              </a:rPr>
              <a:t>Best Answers (add an example to each of these!)</a:t>
            </a:r>
            <a:endParaRPr sz="2000">
              <a:solidFill>
                <a:schemeClr val="dk1"/>
              </a:solidFill>
              <a:latin typeface="Trebuchet MS"/>
              <a:ea typeface="Trebuchet MS"/>
              <a:cs typeface="Trebuchet MS"/>
              <a:sym typeface="Trebuchet MS"/>
            </a:endParaRPr>
          </a:p>
          <a:p>
            <a:pPr marL="241300" marR="0" lvl="0" indent="-228600" algn="l" rtl="0">
              <a:lnSpc>
                <a:spcPct val="100000"/>
              </a:lnSpc>
              <a:spcBef>
                <a:spcPts val="1475"/>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I've learned from each boss I've had. From the good ones - what to do; from the challenging ones - what not to do.</a:t>
            </a:r>
            <a:endParaRPr sz="2000">
              <a:solidFill>
                <a:schemeClr val="dk1"/>
              </a:solidFill>
              <a:latin typeface="Trebuchet MS"/>
              <a:ea typeface="Trebuchet MS"/>
              <a:cs typeface="Trebuchet MS"/>
              <a:sym typeface="Trebuchet MS"/>
            </a:endParaRPr>
          </a:p>
          <a:p>
            <a:pPr marL="241300" marR="193675" lvl="0" indent="-228600" algn="l" rtl="0">
              <a:lnSpc>
                <a:spcPct val="120000"/>
              </a:lnSpc>
              <a:spcBef>
                <a:spcPts val="994"/>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At my previous job, I had a mentor who helped me a great deal; we still stay in touch. I've definitely learned something from each boss I've had.</a:t>
            </a:r>
            <a:endParaRPr sz="2000">
              <a:solidFill>
                <a:schemeClr val="dk1"/>
              </a:solidFill>
              <a:latin typeface="Trebuchet MS"/>
              <a:ea typeface="Trebuchet MS"/>
              <a:cs typeface="Trebuchet MS"/>
              <a:sym typeface="Trebuchet M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1">
                                            <p:txEl>
                                              <p:pRg st="0" end="0"/>
                                            </p:txEl>
                                          </p:spTgt>
                                        </p:tgtEl>
                                        <p:attrNameLst>
                                          <p:attrName>style.visibility</p:attrName>
                                        </p:attrNameLst>
                                      </p:cBhvr>
                                      <p:to>
                                        <p:strVal val="visible"/>
                                      </p:to>
                                    </p:set>
                                    <p:animEffect transition="in" filter="fade">
                                      <p:cBhvr>
                                        <p:cTn id="7" dur="1000"/>
                                        <p:tgtEl>
                                          <p:spTgt spid="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1">
                                            <p:txEl>
                                              <p:pRg st="1" end="1"/>
                                            </p:txEl>
                                          </p:spTgt>
                                        </p:tgtEl>
                                        <p:attrNameLst>
                                          <p:attrName>style.visibility</p:attrName>
                                        </p:attrNameLst>
                                      </p:cBhvr>
                                      <p:to>
                                        <p:strVal val="visible"/>
                                      </p:to>
                                    </p:set>
                                    <p:animEffect transition="in" filter="fade">
                                      <p:cBhvr>
                                        <p:cTn id="12" dur="1000"/>
                                        <p:tgtEl>
                                          <p:spTgt spid="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1">
                                            <p:txEl>
                                              <p:pRg st="2" end="2"/>
                                            </p:txEl>
                                          </p:spTgt>
                                        </p:tgtEl>
                                        <p:attrNameLst>
                                          <p:attrName>style.visibility</p:attrName>
                                        </p:attrNameLst>
                                      </p:cBhvr>
                                      <p:to>
                                        <p:strVal val="visible"/>
                                      </p:to>
                                    </p:set>
                                    <p:animEffect transition="in" filter="fade">
                                      <p:cBhvr>
                                        <p:cTn id="17" dur="1000"/>
                                        <p:tgtEl>
                                          <p:spTgt spid="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1">
                                            <p:txEl>
                                              <p:pRg st="3" end="3"/>
                                            </p:txEl>
                                          </p:spTgt>
                                        </p:tgtEl>
                                        <p:attrNameLst>
                                          <p:attrName>style.visibility</p:attrName>
                                        </p:attrNameLst>
                                      </p:cBhvr>
                                      <p:to>
                                        <p:strVal val="visible"/>
                                      </p:to>
                                    </p:set>
                                    <p:animEffect transition="in" filter="fade">
                                      <p:cBhvr>
                                        <p:cTn id="22" dur="1000"/>
                                        <p:tgtEl>
                                          <p:spTgt spid="1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71">
                                            <p:txEl>
                                              <p:pRg st="4" end="4"/>
                                            </p:txEl>
                                          </p:spTgt>
                                        </p:tgtEl>
                                        <p:attrNameLst>
                                          <p:attrName>style.visibility</p:attrName>
                                        </p:attrNameLst>
                                      </p:cBhvr>
                                      <p:to>
                                        <p:strVal val="visible"/>
                                      </p:to>
                                    </p:set>
                                    <p:animEffect transition="in" filter="fade">
                                      <p:cBhvr>
                                        <p:cTn id="27" dur="1000"/>
                                        <p:tgtEl>
                                          <p:spTgt spid="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0"/>
          <p:cNvSpPr txBox="1">
            <a:spLocks noGrp="1"/>
          </p:cNvSpPr>
          <p:nvPr>
            <p:ph type="title"/>
          </p:nvPr>
        </p:nvSpPr>
        <p:spPr>
          <a:xfrm>
            <a:off x="516128" y="771855"/>
            <a:ext cx="8111743" cy="953769"/>
          </a:xfrm>
          <a:prstGeom prst="rect">
            <a:avLst/>
          </a:prstGeom>
          <a:noFill/>
          <a:ln>
            <a:noFill/>
          </a:ln>
        </p:spPr>
        <p:txBody>
          <a:bodyPr spcFirstLastPara="1" wrap="square" lIns="0" tIns="67925" rIns="0" bIns="0" anchor="t" anchorCtr="0">
            <a:spAutoFit/>
          </a:bodyPr>
          <a:lstStyle/>
          <a:p>
            <a:pPr marL="2185035" marR="5080" lvl="0" indent="-2097405" algn="l" rtl="0">
              <a:lnSpc>
                <a:spcPct val="108124"/>
              </a:lnSpc>
              <a:spcBef>
                <a:spcPts val="0"/>
              </a:spcBef>
              <a:spcAft>
                <a:spcPts val="0"/>
              </a:spcAft>
              <a:buNone/>
            </a:pPr>
            <a:r>
              <a:rPr lang="en-US"/>
              <a:t>19) QUESTIONS ABOUT YOUR SUPERVISORS  AND CO-WORKERS.</a:t>
            </a:r>
            <a:endParaRPr/>
          </a:p>
        </p:txBody>
      </p:sp>
      <p:sp>
        <p:nvSpPr>
          <p:cNvPr id="177" name="Google Shape;177;p20"/>
          <p:cNvSpPr txBox="1"/>
          <p:nvPr/>
        </p:nvSpPr>
        <p:spPr>
          <a:xfrm>
            <a:off x="186639" y="2414117"/>
            <a:ext cx="8685530" cy="2675091"/>
          </a:xfrm>
          <a:prstGeom prst="rect">
            <a:avLst/>
          </a:prstGeom>
          <a:noFill/>
          <a:ln>
            <a:noFill/>
          </a:ln>
        </p:spPr>
        <p:txBody>
          <a:bodyPr spcFirstLastPara="1" wrap="square" lIns="0" tIns="12700" rIns="0" bIns="0" anchor="t" anchorCtr="0">
            <a:spAutoFit/>
          </a:bodyPr>
          <a:lstStyle/>
          <a:p>
            <a:pPr marL="287020" marR="5080" lvl="0" indent="-274320" algn="l" rtl="0">
              <a:lnSpc>
                <a:spcPct val="120000"/>
              </a:lnSpc>
              <a:spcBef>
                <a:spcPts val="0"/>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For the most part, these questions may be asked to determine if you are a team player.</a:t>
            </a:r>
            <a:endParaRPr sz="2000">
              <a:solidFill>
                <a:schemeClr val="dk1"/>
              </a:solidFill>
              <a:latin typeface="Trebuchet MS"/>
              <a:ea typeface="Trebuchet MS"/>
              <a:cs typeface="Trebuchet MS"/>
              <a:sym typeface="Trebuchet MS"/>
            </a:endParaRPr>
          </a:p>
          <a:p>
            <a:pPr marL="287020" marR="0" lvl="0" indent="-274320" algn="l" rtl="0">
              <a:lnSpc>
                <a:spcPct val="100000"/>
              </a:lnSpc>
              <a:spcBef>
                <a:spcPts val="1475"/>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When asked a difficult question, take a few seconds before you answer.</a:t>
            </a:r>
            <a:endParaRPr sz="2000">
              <a:solidFill>
                <a:schemeClr val="dk1"/>
              </a:solidFill>
              <a:latin typeface="Trebuchet MS"/>
              <a:ea typeface="Trebuchet MS"/>
              <a:cs typeface="Trebuchet MS"/>
              <a:sym typeface="Trebuchet MS"/>
            </a:endParaRPr>
          </a:p>
          <a:p>
            <a:pPr marL="287020" marR="0" lvl="0" indent="-274320" algn="l" rtl="0">
              <a:lnSpc>
                <a:spcPct val="100000"/>
              </a:lnSpc>
              <a:spcBef>
                <a:spcPts val="1490"/>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When preparing this answer, consider past positive and negative experiences working with others (at school or work), how you experienced success, how you used feedback, and how you showed leadership and worked as a positive teammate.</a:t>
            </a:r>
            <a:endParaRPr sz="2000">
              <a:solidFill>
                <a:schemeClr val="dk1"/>
              </a:solidFill>
              <a:latin typeface="Trebuchet MS"/>
              <a:ea typeface="Trebuchet MS"/>
              <a:cs typeface="Trebuchet MS"/>
              <a:sym typeface="Trebuchet M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7">
                                            <p:txEl>
                                              <p:pRg st="0" end="0"/>
                                            </p:txEl>
                                          </p:spTgt>
                                        </p:tgtEl>
                                        <p:attrNameLst>
                                          <p:attrName>style.visibility</p:attrName>
                                        </p:attrNameLst>
                                      </p:cBhvr>
                                      <p:to>
                                        <p:strVal val="visible"/>
                                      </p:to>
                                    </p:set>
                                    <p:animEffect transition="in" filter="fade">
                                      <p:cBhvr>
                                        <p:cTn id="7" dur="1000"/>
                                        <p:tgtEl>
                                          <p:spTgt spid="1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7">
                                            <p:txEl>
                                              <p:pRg st="1" end="1"/>
                                            </p:txEl>
                                          </p:spTgt>
                                        </p:tgtEl>
                                        <p:attrNameLst>
                                          <p:attrName>style.visibility</p:attrName>
                                        </p:attrNameLst>
                                      </p:cBhvr>
                                      <p:to>
                                        <p:strVal val="visible"/>
                                      </p:to>
                                    </p:set>
                                    <p:animEffect transition="in" filter="fade">
                                      <p:cBhvr>
                                        <p:cTn id="12" dur="1000"/>
                                        <p:tgtEl>
                                          <p:spTgt spid="17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7">
                                            <p:txEl>
                                              <p:pRg st="2" end="2"/>
                                            </p:txEl>
                                          </p:spTgt>
                                        </p:tgtEl>
                                        <p:attrNameLst>
                                          <p:attrName>style.visibility</p:attrName>
                                        </p:attrNameLst>
                                      </p:cBhvr>
                                      <p:to>
                                        <p:strVal val="visible"/>
                                      </p:to>
                                    </p:set>
                                    <p:animEffect transition="in" filter="fade">
                                      <p:cBhvr>
                                        <p:cTn id="17" dur="1000"/>
                                        <p:tgtEl>
                                          <p:spTgt spid="17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2"/>
          <p:cNvSpPr txBox="1">
            <a:spLocks noGrp="1"/>
          </p:cNvSpPr>
          <p:nvPr>
            <p:ph type="title"/>
          </p:nvPr>
        </p:nvSpPr>
        <p:spPr>
          <a:xfrm>
            <a:off x="516128" y="771855"/>
            <a:ext cx="8111743" cy="492443"/>
          </a:xfrm>
          <a:prstGeom prst="rect">
            <a:avLst/>
          </a:prstGeom>
          <a:noFill/>
          <a:ln>
            <a:noFill/>
          </a:ln>
        </p:spPr>
        <p:txBody>
          <a:bodyPr spcFirstLastPara="1" wrap="square" lIns="0" tIns="0" rIns="0" bIns="0" anchor="t" anchorCtr="0">
            <a:spAutoFit/>
          </a:bodyPr>
          <a:lstStyle/>
          <a:p>
            <a:pPr marL="0" lvl="0" indent="0" algn="l" rtl="0">
              <a:spcBef>
                <a:spcPts val="0"/>
              </a:spcBef>
              <a:spcAft>
                <a:spcPts val="0"/>
              </a:spcAft>
              <a:buNone/>
            </a:pPr>
            <a:r>
              <a:rPr lang="en-US"/>
              <a:t>20) DO YOU HAVE ANY QUESTIONS FOR ME?</a:t>
            </a:r>
            <a:endParaRPr/>
          </a:p>
        </p:txBody>
      </p:sp>
      <p:sp>
        <p:nvSpPr>
          <p:cNvPr id="183" name="Google Shape;183;p22"/>
          <p:cNvSpPr txBox="1">
            <a:spLocks noGrp="1"/>
          </p:cNvSpPr>
          <p:nvPr>
            <p:ph type="body" idx="1"/>
          </p:nvPr>
        </p:nvSpPr>
        <p:spPr>
          <a:xfrm>
            <a:off x="238925" y="2083424"/>
            <a:ext cx="8666100" cy="3963300"/>
          </a:xfrm>
          <a:prstGeom prst="rect">
            <a:avLst/>
          </a:prstGeom>
          <a:noFill/>
          <a:ln>
            <a:noFill/>
          </a:ln>
        </p:spPr>
        <p:txBody>
          <a:bodyPr spcFirstLastPara="1" wrap="square" lIns="0" tIns="0" rIns="0" bIns="0" anchor="t" anchorCtr="0">
            <a:spAutoFit/>
          </a:bodyPr>
          <a:lstStyle/>
          <a:p>
            <a:pPr marL="342900" lvl="0" indent="-336550" algn="l" rtl="0">
              <a:spcBef>
                <a:spcPts val="0"/>
              </a:spcBef>
              <a:spcAft>
                <a:spcPts val="0"/>
              </a:spcAft>
              <a:buClr>
                <a:srgbClr val="B71E42"/>
              </a:buClr>
              <a:buSzPts val="1900"/>
              <a:buFont typeface="Arial"/>
              <a:buChar char="•"/>
            </a:pPr>
            <a:r>
              <a:rPr lang="en-US" sz="1900"/>
              <a:t>Employers will often end an interview by asking a version of this question</a:t>
            </a:r>
            <a:endParaRPr sz="1900"/>
          </a:p>
          <a:p>
            <a:pPr marL="0" lvl="0" indent="0" algn="l" rtl="0">
              <a:spcBef>
                <a:spcPts val="0"/>
              </a:spcBef>
              <a:spcAft>
                <a:spcPts val="0"/>
              </a:spcAft>
              <a:buNone/>
            </a:pPr>
            <a:endParaRPr sz="1900"/>
          </a:p>
          <a:p>
            <a:pPr marL="342900" lvl="0" indent="-336550" algn="l" rtl="0">
              <a:spcBef>
                <a:spcPts val="0"/>
              </a:spcBef>
              <a:spcAft>
                <a:spcPts val="0"/>
              </a:spcAft>
              <a:buClr>
                <a:srgbClr val="B71E42"/>
              </a:buClr>
              <a:buSzPts val="1900"/>
              <a:buFont typeface="Arial"/>
              <a:buChar char="•"/>
            </a:pPr>
            <a:r>
              <a:rPr lang="en-US" sz="1900"/>
              <a:t>Prepare by considering 2 or 3 things that you would like to know about the company.</a:t>
            </a:r>
            <a:endParaRPr sz="1900"/>
          </a:p>
          <a:p>
            <a:pPr marL="0" lvl="0" indent="0" algn="l" rtl="0">
              <a:spcBef>
                <a:spcPts val="0"/>
              </a:spcBef>
              <a:spcAft>
                <a:spcPts val="0"/>
              </a:spcAft>
              <a:buNone/>
            </a:pPr>
            <a:endParaRPr sz="1900"/>
          </a:p>
          <a:p>
            <a:pPr marL="342900" lvl="0" indent="-336550" algn="l" rtl="0">
              <a:spcBef>
                <a:spcPts val="0"/>
              </a:spcBef>
              <a:spcAft>
                <a:spcPts val="0"/>
              </a:spcAft>
              <a:buClr>
                <a:srgbClr val="B71E42"/>
              </a:buClr>
              <a:buSzPts val="1900"/>
              <a:buFont typeface="Arial"/>
              <a:buChar char="•"/>
            </a:pPr>
            <a:r>
              <a:rPr lang="en-US" sz="1900"/>
              <a:t>Avoid asking questions about salary or benefits—these can be discussed if you receive an offer.</a:t>
            </a:r>
            <a:endParaRPr sz="1900"/>
          </a:p>
          <a:p>
            <a:pPr marL="0" lvl="0" indent="0" algn="l" rtl="0">
              <a:spcBef>
                <a:spcPts val="0"/>
              </a:spcBef>
              <a:spcAft>
                <a:spcPts val="0"/>
              </a:spcAft>
              <a:buNone/>
            </a:pPr>
            <a:endParaRPr sz="1900"/>
          </a:p>
          <a:p>
            <a:pPr marL="342900" lvl="0" indent="-336550" algn="l" rtl="0">
              <a:spcBef>
                <a:spcPts val="0"/>
              </a:spcBef>
              <a:spcAft>
                <a:spcPts val="0"/>
              </a:spcAft>
              <a:buClr>
                <a:srgbClr val="B71E42"/>
              </a:buClr>
              <a:buSzPts val="1900"/>
              <a:buFont typeface="Arial"/>
              <a:buChar char="•"/>
            </a:pPr>
            <a:r>
              <a:rPr lang="en-US" sz="1900"/>
              <a:t>Ask questions about job conditions (work hours, professional dress, etc.)</a:t>
            </a:r>
            <a:endParaRPr sz="1900"/>
          </a:p>
          <a:p>
            <a:pPr marL="0" lvl="0" indent="0" algn="l" rtl="0">
              <a:spcBef>
                <a:spcPts val="0"/>
              </a:spcBef>
              <a:spcAft>
                <a:spcPts val="0"/>
              </a:spcAft>
              <a:buNone/>
            </a:pPr>
            <a:endParaRPr sz="1900"/>
          </a:p>
          <a:p>
            <a:pPr marL="342900" lvl="0" indent="-336550" algn="l" rtl="0">
              <a:spcBef>
                <a:spcPts val="0"/>
              </a:spcBef>
              <a:spcAft>
                <a:spcPts val="0"/>
              </a:spcAft>
              <a:buClr>
                <a:srgbClr val="B71E42"/>
              </a:buClr>
              <a:buSzPts val="1900"/>
              <a:buFont typeface="Arial"/>
              <a:buChar char="•"/>
            </a:pPr>
            <a:r>
              <a:rPr lang="en-US" sz="1900"/>
              <a:t>If your questions are answered during the interview, it is okay to say, “Thank you, but the questions I had were answered during our conversation!”</a:t>
            </a:r>
            <a:endParaRPr sz="19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3">
                                            <p:txEl>
                                              <p:pRg st="0" end="0"/>
                                            </p:txEl>
                                          </p:spTgt>
                                        </p:tgtEl>
                                        <p:attrNameLst>
                                          <p:attrName>style.visibility</p:attrName>
                                        </p:attrNameLst>
                                      </p:cBhvr>
                                      <p:to>
                                        <p:strVal val="visible"/>
                                      </p:to>
                                    </p:set>
                                    <p:animEffect transition="in" filter="fade">
                                      <p:cBhvr>
                                        <p:cTn id="7" dur="1000"/>
                                        <p:tgtEl>
                                          <p:spTgt spid="1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3">
                                            <p:txEl>
                                              <p:pRg st="1" end="1"/>
                                            </p:txEl>
                                          </p:spTgt>
                                        </p:tgtEl>
                                        <p:attrNameLst>
                                          <p:attrName>style.visibility</p:attrName>
                                        </p:attrNameLst>
                                      </p:cBhvr>
                                      <p:to>
                                        <p:strVal val="visible"/>
                                      </p:to>
                                    </p:set>
                                    <p:animEffect transition="in" filter="fade">
                                      <p:cBhvr>
                                        <p:cTn id="12" dur="1000"/>
                                        <p:tgtEl>
                                          <p:spTgt spid="1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3">
                                            <p:txEl>
                                              <p:pRg st="2" end="2"/>
                                            </p:txEl>
                                          </p:spTgt>
                                        </p:tgtEl>
                                        <p:attrNameLst>
                                          <p:attrName>style.visibility</p:attrName>
                                        </p:attrNameLst>
                                      </p:cBhvr>
                                      <p:to>
                                        <p:strVal val="visible"/>
                                      </p:to>
                                    </p:set>
                                    <p:animEffect transition="in" filter="fade">
                                      <p:cBhvr>
                                        <p:cTn id="17" dur="1000"/>
                                        <p:tgtEl>
                                          <p:spTgt spid="1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3">
                                            <p:txEl>
                                              <p:pRg st="3" end="3"/>
                                            </p:txEl>
                                          </p:spTgt>
                                        </p:tgtEl>
                                        <p:attrNameLst>
                                          <p:attrName>style.visibility</p:attrName>
                                        </p:attrNameLst>
                                      </p:cBhvr>
                                      <p:to>
                                        <p:strVal val="visible"/>
                                      </p:to>
                                    </p:set>
                                    <p:animEffect transition="in" filter="fade">
                                      <p:cBhvr>
                                        <p:cTn id="22" dur="1000"/>
                                        <p:tgtEl>
                                          <p:spTgt spid="18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3">
                                            <p:txEl>
                                              <p:pRg st="4" end="4"/>
                                            </p:txEl>
                                          </p:spTgt>
                                        </p:tgtEl>
                                        <p:attrNameLst>
                                          <p:attrName>style.visibility</p:attrName>
                                        </p:attrNameLst>
                                      </p:cBhvr>
                                      <p:to>
                                        <p:strVal val="visible"/>
                                      </p:to>
                                    </p:set>
                                    <p:animEffect transition="in" filter="fade">
                                      <p:cBhvr>
                                        <p:cTn id="27" dur="1000"/>
                                        <p:tgtEl>
                                          <p:spTgt spid="18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83">
                                            <p:txEl>
                                              <p:pRg st="5" end="5"/>
                                            </p:txEl>
                                          </p:spTgt>
                                        </p:tgtEl>
                                        <p:attrNameLst>
                                          <p:attrName>style.visibility</p:attrName>
                                        </p:attrNameLst>
                                      </p:cBhvr>
                                      <p:to>
                                        <p:strVal val="visible"/>
                                      </p:to>
                                    </p:set>
                                    <p:animEffect transition="in" filter="fade">
                                      <p:cBhvr>
                                        <p:cTn id="32" dur="1000"/>
                                        <p:tgtEl>
                                          <p:spTgt spid="18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83">
                                            <p:txEl>
                                              <p:pRg st="6" end="6"/>
                                            </p:txEl>
                                          </p:spTgt>
                                        </p:tgtEl>
                                        <p:attrNameLst>
                                          <p:attrName>style.visibility</p:attrName>
                                        </p:attrNameLst>
                                      </p:cBhvr>
                                      <p:to>
                                        <p:strVal val="visible"/>
                                      </p:to>
                                    </p:set>
                                    <p:animEffect transition="in" filter="fade">
                                      <p:cBhvr>
                                        <p:cTn id="37" dur="1000"/>
                                        <p:tgtEl>
                                          <p:spTgt spid="18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83">
                                            <p:txEl>
                                              <p:pRg st="7" end="7"/>
                                            </p:txEl>
                                          </p:spTgt>
                                        </p:tgtEl>
                                        <p:attrNameLst>
                                          <p:attrName>style.visibility</p:attrName>
                                        </p:attrNameLst>
                                      </p:cBhvr>
                                      <p:to>
                                        <p:strVal val="visible"/>
                                      </p:to>
                                    </p:set>
                                    <p:animEffect transition="in" filter="fade">
                                      <p:cBhvr>
                                        <p:cTn id="42" dur="1000"/>
                                        <p:tgtEl>
                                          <p:spTgt spid="18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83">
                                            <p:txEl>
                                              <p:pRg st="8" end="8"/>
                                            </p:txEl>
                                          </p:spTgt>
                                        </p:tgtEl>
                                        <p:attrNameLst>
                                          <p:attrName>style.visibility</p:attrName>
                                        </p:attrNameLst>
                                      </p:cBhvr>
                                      <p:to>
                                        <p:strVal val="visible"/>
                                      </p:to>
                                    </p:set>
                                    <p:animEffect transition="in" filter="fade">
                                      <p:cBhvr>
                                        <p:cTn id="47" dur="1000"/>
                                        <p:tgtEl>
                                          <p:spTgt spid="18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3"/>
          <p:cNvSpPr txBox="1">
            <a:spLocks noGrp="1"/>
          </p:cNvSpPr>
          <p:nvPr>
            <p:ph type="title"/>
          </p:nvPr>
        </p:nvSpPr>
        <p:spPr>
          <a:xfrm>
            <a:off x="1528699" y="1066800"/>
            <a:ext cx="6086602" cy="505908"/>
          </a:xfrm>
          <a:prstGeom prst="rect">
            <a:avLst/>
          </a:prstGeom>
          <a:noFill/>
          <a:ln>
            <a:noFill/>
          </a:ln>
        </p:spPr>
        <p:txBody>
          <a:bodyPr spcFirstLastPara="1" wrap="square" lIns="0" tIns="13325" rIns="0" bIns="0" anchor="t" anchorCtr="0">
            <a:spAutoFit/>
          </a:bodyPr>
          <a:lstStyle/>
          <a:p>
            <a:pPr marL="12700" lvl="0" indent="0" algn="ctr" rtl="0">
              <a:lnSpc>
                <a:spcPct val="100000"/>
              </a:lnSpc>
              <a:spcBef>
                <a:spcPts val="0"/>
              </a:spcBef>
              <a:spcAft>
                <a:spcPts val="0"/>
              </a:spcAft>
              <a:buNone/>
            </a:pPr>
            <a:r>
              <a:rPr lang="en-US"/>
              <a:t>1) TELL ME ABOUT YOURSELF.</a:t>
            </a:r>
            <a:endParaRPr/>
          </a:p>
        </p:txBody>
      </p:sp>
      <p:sp>
        <p:nvSpPr>
          <p:cNvPr id="63" name="Google Shape;63;p3"/>
          <p:cNvSpPr txBox="1"/>
          <p:nvPr/>
        </p:nvSpPr>
        <p:spPr>
          <a:xfrm>
            <a:off x="287400" y="1915425"/>
            <a:ext cx="8569200" cy="4139100"/>
          </a:xfrm>
          <a:prstGeom prst="rect">
            <a:avLst/>
          </a:prstGeom>
          <a:noFill/>
          <a:ln>
            <a:noFill/>
          </a:ln>
        </p:spPr>
        <p:txBody>
          <a:bodyPr spcFirstLastPara="1" wrap="square" lIns="0" tIns="12700" rIns="0" bIns="0" anchor="t" anchorCtr="0">
            <a:spAutoFit/>
          </a:bodyPr>
          <a:lstStyle/>
          <a:p>
            <a:pPr marL="0" marR="0" lvl="0" indent="0" algn="l" rtl="0">
              <a:spcBef>
                <a:spcPts val="0"/>
              </a:spcBef>
              <a:spcAft>
                <a:spcPts val="0"/>
              </a:spcAft>
              <a:buNone/>
            </a:pPr>
            <a:endParaRPr sz="2000">
              <a:solidFill>
                <a:schemeClr val="dk1"/>
              </a:solidFill>
              <a:latin typeface="Trebuchet MS"/>
              <a:ea typeface="Trebuchet MS"/>
              <a:cs typeface="Trebuchet MS"/>
              <a:sym typeface="Trebuchet MS"/>
            </a:endParaRPr>
          </a:p>
          <a:p>
            <a:pPr marL="241300" marR="0" lvl="0" indent="-228600" algn="l" rtl="0">
              <a:spcBef>
                <a:spcPts val="0"/>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Because it's such a common interview question, spend time preparing an answer.</a:t>
            </a:r>
            <a:endParaRPr sz="2000">
              <a:solidFill>
                <a:schemeClr val="dk1"/>
              </a:solidFill>
              <a:latin typeface="Trebuchet MS"/>
              <a:ea typeface="Trebuchet MS"/>
              <a:cs typeface="Trebuchet MS"/>
              <a:sym typeface="Trebuchet MS"/>
            </a:endParaRPr>
          </a:p>
          <a:p>
            <a:pPr marL="241300" marR="0" lvl="0" indent="-228600" algn="l" rtl="0">
              <a:spcBef>
                <a:spcPts val="1475"/>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The question can seem informal so resist all temptation to shift into ramble mode.</a:t>
            </a:r>
            <a:endParaRPr sz="2000">
              <a:solidFill>
                <a:schemeClr val="dk1"/>
              </a:solidFill>
              <a:latin typeface="Trebuchet MS"/>
              <a:ea typeface="Trebuchet MS"/>
              <a:cs typeface="Trebuchet MS"/>
              <a:sym typeface="Trebuchet MS"/>
            </a:endParaRPr>
          </a:p>
          <a:p>
            <a:pPr marL="241300" marR="0" lvl="0" indent="-228600" algn="l" rtl="0">
              <a:lnSpc>
                <a:spcPct val="100000"/>
              </a:lnSpc>
              <a:spcBef>
                <a:spcPts val="1475"/>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Your interviewer is not looking for a 10-minute answer. Prepare a few sentences that set you apart from your competitors.</a:t>
            </a:r>
            <a:endParaRPr sz="2000">
              <a:solidFill>
                <a:schemeClr val="dk1"/>
              </a:solidFill>
              <a:latin typeface="Trebuchet MS"/>
              <a:ea typeface="Trebuchet MS"/>
              <a:cs typeface="Trebuchet MS"/>
              <a:sym typeface="Trebuchet MS"/>
            </a:endParaRPr>
          </a:p>
          <a:p>
            <a:pPr marL="241300" marR="0" lvl="0" indent="-228600" algn="l" rtl="0">
              <a:lnSpc>
                <a:spcPct val="100000"/>
              </a:lnSpc>
              <a:spcBef>
                <a:spcPts val="1475"/>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Consider crafting a story-statement:</a:t>
            </a:r>
            <a:endParaRPr/>
          </a:p>
          <a:p>
            <a:pPr marL="698500" marR="0" lvl="1" indent="-228600" algn="l" rtl="0">
              <a:spcBef>
                <a:spcPts val="1475"/>
              </a:spcBef>
              <a:spcAft>
                <a:spcPts val="0"/>
              </a:spcAft>
              <a:buClr>
                <a:srgbClr val="B71E42"/>
              </a:buClr>
              <a:buSzPts val="2000"/>
              <a:buFont typeface="Arial"/>
              <a:buChar char="•"/>
            </a:pPr>
            <a:r>
              <a:rPr lang="en-US" sz="2000" b="0" i="0" u="sng" strike="noStrike" cap="none">
                <a:solidFill>
                  <a:schemeClr val="dk1"/>
                </a:solidFill>
                <a:latin typeface="Trebuchet MS"/>
                <a:ea typeface="Trebuchet MS"/>
                <a:cs typeface="Trebuchet MS"/>
                <a:sym typeface="Trebuchet MS"/>
                <a:hlinkClick r:id="rId3">
                  <a:extLst>
                    <a:ext uri="{A12FA001-AC4F-418D-AE19-62706E023703}">
                      <ahyp:hlinkClr xmlns:ahyp="http://schemas.microsoft.com/office/drawing/2018/hyperlinkcolor" val="tx"/>
                    </a:ext>
                  </a:extLst>
                </a:hlinkClick>
              </a:rPr>
              <a:t>Definition</a:t>
            </a:r>
            <a:r>
              <a:rPr lang="en-US" sz="2000" b="0" i="0" u="none" strike="noStrike" cap="none">
                <a:solidFill>
                  <a:schemeClr val="dk1"/>
                </a:solidFill>
                <a:latin typeface="Trebuchet MS"/>
                <a:ea typeface="Trebuchet MS"/>
                <a:cs typeface="Trebuchet MS"/>
                <a:sym typeface="Trebuchet MS"/>
              </a:rPr>
              <a:t> (scroll down to </a:t>
            </a:r>
            <a:r>
              <a:rPr lang="en-US" sz="2000">
                <a:solidFill>
                  <a:schemeClr val="dk1"/>
                </a:solidFill>
                <a:latin typeface="Trebuchet MS"/>
                <a:ea typeface="Trebuchet MS"/>
                <a:cs typeface="Trebuchet MS"/>
                <a:sym typeface="Trebuchet MS"/>
              </a:rPr>
              <a:t>“</a:t>
            </a:r>
            <a:r>
              <a:rPr lang="en-US" sz="2000" b="0" i="0" u="none" strike="noStrike" cap="none">
                <a:solidFill>
                  <a:schemeClr val="dk1"/>
                </a:solidFill>
                <a:latin typeface="Trebuchet MS"/>
                <a:ea typeface="Trebuchet MS"/>
                <a:cs typeface="Trebuchet MS"/>
                <a:sym typeface="Trebuchet MS"/>
              </a:rPr>
              <a:t>Create your personal </a:t>
            </a:r>
            <a:r>
              <a:rPr lang="en-US" sz="2000">
                <a:solidFill>
                  <a:schemeClr val="dk1"/>
                </a:solidFill>
                <a:latin typeface="Trebuchet MS"/>
                <a:ea typeface="Trebuchet MS"/>
                <a:cs typeface="Trebuchet MS"/>
                <a:sym typeface="Trebuchet MS"/>
              </a:rPr>
              <a:t>‘</a:t>
            </a:r>
            <a:r>
              <a:rPr lang="en-US" sz="2000" b="0" i="0" u="none" strike="noStrike" cap="none">
                <a:solidFill>
                  <a:schemeClr val="dk1"/>
                </a:solidFill>
                <a:latin typeface="Trebuchet MS"/>
                <a:ea typeface="Trebuchet MS"/>
                <a:cs typeface="Trebuchet MS"/>
                <a:sym typeface="Trebuchet MS"/>
              </a:rPr>
              <a:t>Story Statement</a:t>
            </a:r>
            <a:r>
              <a:rPr lang="en-US" sz="2000">
                <a:solidFill>
                  <a:schemeClr val="dk1"/>
                </a:solidFill>
                <a:latin typeface="Trebuchet MS"/>
                <a:ea typeface="Trebuchet MS"/>
                <a:cs typeface="Trebuchet MS"/>
                <a:sym typeface="Trebuchet MS"/>
              </a:rPr>
              <a:t>’</a:t>
            </a:r>
            <a:r>
              <a:rPr lang="en-US" sz="2000" b="0" i="0" u="none" strike="noStrike" cap="none">
                <a:solidFill>
                  <a:schemeClr val="dk1"/>
                </a:solidFill>
                <a:latin typeface="Trebuchet MS"/>
                <a:ea typeface="Trebuchet MS"/>
                <a:cs typeface="Trebuchet MS"/>
                <a:sym typeface="Trebuchet MS"/>
              </a:rPr>
              <a:t>”)</a:t>
            </a:r>
            <a:endParaRPr sz="2000" b="0" i="0" u="none" strike="noStrike" cap="none">
              <a:solidFill>
                <a:schemeClr val="dk1"/>
              </a:solidFill>
              <a:latin typeface="Trebuchet MS"/>
              <a:ea typeface="Trebuchet MS"/>
              <a:cs typeface="Trebuchet MS"/>
              <a:sym typeface="Trebuchet MS"/>
            </a:endParaRPr>
          </a:p>
          <a:p>
            <a:pPr marL="698500" marR="0" lvl="1" indent="-228600" algn="l" rtl="0">
              <a:spcBef>
                <a:spcPts val="1475"/>
              </a:spcBef>
              <a:spcAft>
                <a:spcPts val="0"/>
              </a:spcAft>
              <a:buClr>
                <a:srgbClr val="B71E42"/>
              </a:buClr>
              <a:buSzPts val="2000"/>
              <a:buFont typeface="Arial"/>
              <a:buChar char="•"/>
            </a:pPr>
            <a:r>
              <a:rPr lang="en-US" sz="2000" b="0" i="0" u="none" strike="noStrike" cap="none">
                <a:solidFill>
                  <a:schemeClr val="dk1"/>
                </a:solidFill>
                <a:latin typeface="Trebuchet MS"/>
                <a:ea typeface="Trebuchet MS"/>
                <a:cs typeface="Trebuchet MS"/>
                <a:sym typeface="Trebuchet MS"/>
              </a:rPr>
              <a:t>Scroll to point 5 </a:t>
            </a:r>
            <a:r>
              <a:rPr lang="en-US" sz="2000" b="0" i="0" u="sng" strike="noStrike" cap="none">
                <a:solidFill>
                  <a:schemeClr val="dk1"/>
                </a:solidFill>
                <a:latin typeface="Trebuchet MS"/>
                <a:ea typeface="Trebuchet MS"/>
                <a:cs typeface="Trebuchet MS"/>
                <a:sym typeface="Trebuchet MS"/>
                <a:hlinkClick r:id="rId4">
                  <a:extLst>
                    <a:ext uri="{A12FA001-AC4F-418D-AE19-62706E023703}">
                      <ahyp:hlinkClr xmlns:ahyp="http://schemas.microsoft.com/office/drawing/2018/hyperlinkcolor" val="tx"/>
                    </a:ext>
                  </a:extLst>
                </a:hlinkClick>
              </a:rPr>
              <a:t>here</a:t>
            </a:r>
            <a:endParaRPr sz="2000" b="0" i="0" u="none" strike="noStrike" cap="none">
              <a:solidFill>
                <a:schemeClr val="dk1"/>
              </a:solidFill>
              <a:latin typeface="Trebuchet MS"/>
              <a:ea typeface="Trebuchet MS"/>
              <a:cs typeface="Trebuchet MS"/>
              <a:sym typeface="Trebuchet M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3">
                                            <p:txEl>
                                              <p:pRg st="0" end="0"/>
                                            </p:txEl>
                                          </p:spTgt>
                                        </p:tgtEl>
                                        <p:attrNameLst>
                                          <p:attrName>style.visibility</p:attrName>
                                        </p:attrNameLst>
                                      </p:cBhvr>
                                      <p:to>
                                        <p:strVal val="visible"/>
                                      </p:to>
                                    </p:set>
                                    <p:animEffect transition="in" filter="fade">
                                      <p:cBhvr>
                                        <p:cTn id="7" dur="1000"/>
                                        <p:tgtEl>
                                          <p:spTgt spid="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3">
                                            <p:txEl>
                                              <p:pRg st="1" end="1"/>
                                            </p:txEl>
                                          </p:spTgt>
                                        </p:tgtEl>
                                        <p:attrNameLst>
                                          <p:attrName>style.visibility</p:attrName>
                                        </p:attrNameLst>
                                      </p:cBhvr>
                                      <p:to>
                                        <p:strVal val="visible"/>
                                      </p:to>
                                    </p:set>
                                    <p:animEffect transition="in" filter="fade">
                                      <p:cBhvr>
                                        <p:cTn id="12" dur="1000"/>
                                        <p:tgtEl>
                                          <p:spTgt spid="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3">
                                            <p:txEl>
                                              <p:pRg st="2" end="2"/>
                                            </p:txEl>
                                          </p:spTgt>
                                        </p:tgtEl>
                                        <p:attrNameLst>
                                          <p:attrName>style.visibility</p:attrName>
                                        </p:attrNameLst>
                                      </p:cBhvr>
                                      <p:to>
                                        <p:strVal val="visible"/>
                                      </p:to>
                                    </p:set>
                                    <p:animEffect transition="in" filter="fade">
                                      <p:cBhvr>
                                        <p:cTn id="17" dur="1000"/>
                                        <p:tgtEl>
                                          <p:spTgt spid="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3">
                                            <p:txEl>
                                              <p:pRg st="3" end="3"/>
                                            </p:txEl>
                                          </p:spTgt>
                                        </p:tgtEl>
                                        <p:attrNameLst>
                                          <p:attrName>style.visibility</p:attrName>
                                        </p:attrNameLst>
                                      </p:cBhvr>
                                      <p:to>
                                        <p:strVal val="visible"/>
                                      </p:to>
                                    </p:set>
                                    <p:animEffect transition="in" filter="fade">
                                      <p:cBhvr>
                                        <p:cTn id="22" dur="1000"/>
                                        <p:tgtEl>
                                          <p:spTgt spid="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3">
                                            <p:txEl>
                                              <p:pRg st="4" end="4"/>
                                            </p:txEl>
                                          </p:spTgt>
                                        </p:tgtEl>
                                        <p:attrNameLst>
                                          <p:attrName>style.visibility</p:attrName>
                                        </p:attrNameLst>
                                      </p:cBhvr>
                                      <p:to>
                                        <p:strVal val="visible"/>
                                      </p:to>
                                    </p:set>
                                    <p:animEffect transition="in" filter="fade">
                                      <p:cBhvr>
                                        <p:cTn id="27" dur="1000"/>
                                        <p:tgtEl>
                                          <p:spTgt spid="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3">
                                            <p:txEl>
                                              <p:pRg st="5" end="5"/>
                                            </p:txEl>
                                          </p:spTgt>
                                        </p:tgtEl>
                                        <p:attrNameLst>
                                          <p:attrName>style.visibility</p:attrName>
                                        </p:attrNameLst>
                                      </p:cBhvr>
                                      <p:to>
                                        <p:strVal val="visible"/>
                                      </p:to>
                                    </p:set>
                                    <p:animEffect transition="in" filter="fade">
                                      <p:cBhvr>
                                        <p:cTn id="32" dur="1000"/>
                                        <p:tgtEl>
                                          <p:spTgt spid="6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3">
                                            <p:txEl>
                                              <p:pRg st="6" end="6"/>
                                            </p:txEl>
                                          </p:spTgt>
                                        </p:tgtEl>
                                        <p:attrNameLst>
                                          <p:attrName>style.visibility</p:attrName>
                                        </p:attrNameLst>
                                      </p:cBhvr>
                                      <p:to>
                                        <p:strVal val="visible"/>
                                      </p:to>
                                    </p:set>
                                    <p:animEffect transition="in" filter="fade">
                                      <p:cBhvr>
                                        <p:cTn id="37" dur="1000"/>
                                        <p:tgtEl>
                                          <p:spTgt spid="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4"/>
          <p:cNvSpPr txBox="1">
            <a:spLocks noGrp="1"/>
          </p:cNvSpPr>
          <p:nvPr>
            <p:ph type="title"/>
          </p:nvPr>
        </p:nvSpPr>
        <p:spPr>
          <a:xfrm>
            <a:off x="798372" y="1092453"/>
            <a:ext cx="7419340" cy="513715"/>
          </a:xfrm>
          <a:prstGeom prst="rect">
            <a:avLst/>
          </a:prstGeom>
          <a:noFill/>
          <a:ln>
            <a:noFill/>
          </a:ln>
        </p:spPr>
        <p:txBody>
          <a:bodyPr spcFirstLastPara="1" wrap="square" lIns="0" tIns="13325" rIns="0" bIns="0" anchor="t" anchorCtr="0">
            <a:spAutoFit/>
          </a:bodyPr>
          <a:lstStyle/>
          <a:p>
            <a:pPr marL="12700" lvl="0" indent="0" algn="l" rtl="0">
              <a:lnSpc>
                <a:spcPct val="100000"/>
              </a:lnSpc>
              <a:spcBef>
                <a:spcPts val="0"/>
              </a:spcBef>
              <a:spcAft>
                <a:spcPts val="0"/>
              </a:spcAft>
              <a:buNone/>
            </a:pPr>
            <a:r>
              <a:rPr lang="en-US"/>
              <a:t>2) WHAT IS YOUR GREATEST STRENGTH?</a:t>
            </a:r>
            <a:endParaRPr/>
          </a:p>
        </p:txBody>
      </p:sp>
      <p:sp>
        <p:nvSpPr>
          <p:cNvPr id="69" name="Google Shape;69;p4"/>
          <p:cNvSpPr txBox="1"/>
          <p:nvPr/>
        </p:nvSpPr>
        <p:spPr>
          <a:xfrm>
            <a:off x="258267" y="2175103"/>
            <a:ext cx="8247380" cy="3200813"/>
          </a:xfrm>
          <a:prstGeom prst="rect">
            <a:avLst/>
          </a:prstGeom>
          <a:noFill/>
          <a:ln>
            <a:noFill/>
          </a:ln>
        </p:spPr>
        <p:txBody>
          <a:bodyPr spcFirstLastPara="1" wrap="square" lIns="0" tIns="12700" rIns="0" bIns="0" anchor="t" anchorCtr="0">
            <a:spAutoFit/>
          </a:bodyPr>
          <a:lstStyle/>
          <a:p>
            <a:pPr marL="287020" marR="556895" lvl="0" indent="-280670" algn="l" rtl="0">
              <a:lnSpc>
                <a:spcPct val="120000"/>
              </a:lnSpc>
              <a:spcBef>
                <a:spcPts val="0"/>
              </a:spcBef>
              <a:spcAft>
                <a:spcPts val="0"/>
              </a:spcAft>
              <a:buClr>
                <a:srgbClr val="B71E42"/>
              </a:buClr>
              <a:buSzPts val="2100"/>
              <a:buFont typeface="Arial"/>
              <a:buChar char="•"/>
            </a:pPr>
            <a:r>
              <a:rPr lang="en-US" sz="2100">
                <a:solidFill>
                  <a:schemeClr val="dk1"/>
                </a:solidFill>
                <a:latin typeface="Trebuchet MS"/>
                <a:ea typeface="Trebuchet MS"/>
                <a:cs typeface="Trebuchet MS"/>
                <a:sym typeface="Trebuchet MS"/>
              </a:rPr>
              <a:t>"What is your greatest strength?" seems like an easy interview  questions but can actually be quite difficult to answer.</a:t>
            </a:r>
            <a:endParaRPr sz="2100">
              <a:solidFill>
                <a:schemeClr val="dk1"/>
              </a:solidFill>
              <a:latin typeface="Trebuchet MS"/>
              <a:ea typeface="Trebuchet MS"/>
              <a:cs typeface="Trebuchet MS"/>
              <a:sym typeface="Trebuchet MS"/>
            </a:endParaRPr>
          </a:p>
          <a:p>
            <a:pPr marL="287020" marR="0" lvl="0" indent="-280670" algn="l" rtl="0">
              <a:lnSpc>
                <a:spcPct val="100000"/>
              </a:lnSpc>
              <a:spcBef>
                <a:spcPts val="1475"/>
              </a:spcBef>
              <a:spcAft>
                <a:spcPts val="0"/>
              </a:spcAft>
              <a:buClr>
                <a:srgbClr val="B71E42"/>
              </a:buClr>
              <a:buSzPts val="2100"/>
              <a:buFont typeface="Arial"/>
              <a:buChar char="•"/>
            </a:pPr>
            <a:r>
              <a:rPr lang="en-US" sz="2100">
                <a:solidFill>
                  <a:schemeClr val="dk1"/>
                </a:solidFill>
                <a:latin typeface="Trebuchet MS"/>
                <a:ea typeface="Trebuchet MS"/>
                <a:cs typeface="Trebuchet MS"/>
                <a:sym typeface="Trebuchet MS"/>
              </a:rPr>
              <a:t>Employers want to see that you are confident and self-aware, but not overconfident!</a:t>
            </a:r>
            <a:endParaRPr sz="1500"/>
          </a:p>
          <a:p>
            <a:pPr marL="287020" marR="0" lvl="0" indent="-280670" algn="l" rtl="0">
              <a:lnSpc>
                <a:spcPct val="100000"/>
              </a:lnSpc>
              <a:spcBef>
                <a:spcPts val="1475"/>
              </a:spcBef>
              <a:spcAft>
                <a:spcPts val="0"/>
              </a:spcAft>
              <a:buClr>
                <a:srgbClr val="B71E42"/>
              </a:buClr>
              <a:buSzPts val="2100"/>
              <a:buFont typeface="Arial"/>
              <a:buChar char="•"/>
            </a:pPr>
            <a:r>
              <a:rPr lang="en-US" sz="2100">
                <a:solidFill>
                  <a:schemeClr val="dk1"/>
                </a:solidFill>
                <a:latin typeface="Trebuchet MS"/>
                <a:ea typeface="Trebuchet MS"/>
                <a:cs typeface="Trebuchet MS"/>
                <a:sym typeface="Trebuchet MS"/>
              </a:rPr>
              <a:t>Describe your qualities, skills, and experience that directly relate to the job you are applying for.</a:t>
            </a:r>
            <a:endParaRPr sz="2100">
              <a:solidFill>
                <a:schemeClr val="dk1"/>
              </a:solidFill>
              <a:latin typeface="Trebuchet MS"/>
              <a:ea typeface="Trebuchet MS"/>
              <a:cs typeface="Trebuchet MS"/>
              <a:sym typeface="Trebuchet M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9">
                                            <p:txEl>
                                              <p:pRg st="0" end="0"/>
                                            </p:txEl>
                                          </p:spTgt>
                                        </p:tgtEl>
                                        <p:attrNameLst>
                                          <p:attrName>style.visibility</p:attrName>
                                        </p:attrNameLst>
                                      </p:cBhvr>
                                      <p:to>
                                        <p:strVal val="visible"/>
                                      </p:to>
                                    </p:set>
                                    <p:animEffect transition="in" filter="fade">
                                      <p:cBhvr>
                                        <p:cTn id="7" dur="1000"/>
                                        <p:tgtEl>
                                          <p:spTgt spid="6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9">
                                            <p:txEl>
                                              <p:pRg st="1" end="1"/>
                                            </p:txEl>
                                          </p:spTgt>
                                        </p:tgtEl>
                                        <p:attrNameLst>
                                          <p:attrName>style.visibility</p:attrName>
                                        </p:attrNameLst>
                                      </p:cBhvr>
                                      <p:to>
                                        <p:strVal val="visible"/>
                                      </p:to>
                                    </p:set>
                                    <p:animEffect transition="in" filter="fade">
                                      <p:cBhvr>
                                        <p:cTn id="12" dur="1000"/>
                                        <p:tgtEl>
                                          <p:spTgt spid="6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9">
                                            <p:txEl>
                                              <p:pRg st="2" end="2"/>
                                            </p:txEl>
                                          </p:spTgt>
                                        </p:tgtEl>
                                        <p:attrNameLst>
                                          <p:attrName>style.visibility</p:attrName>
                                        </p:attrNameLst>
                                      </p:cBhvr>
                                      <p:to>
                                        <p:strVal val="visible"/>
                                      </p:to>
                                    </p:set>
                                    <p:animEffect transition="in" filter="fade">
                                      <p:cBhvr>
                                        <p:cTn id="17" dur="1000"/>
                                        <p:tgtEl>
                                          <p:spTgt spid="6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5"/>
          <p:cNvSpPr txBox="1">
            <a:spLocks noGrp="1"/>
          </p:cNvSpPr>
          <p:nvPr>
            <p:ph type="title"/>
          </p:nvPr>
        </p:nvSpPr>
        <p:spPr>
          <a:xfrm>
            <a:off x="978509" y="1092453"/>
            <a:ext cx="7385050" cy="513715"/>
          </a:xfrm>
          <a:prstGeom prst="rect">
            <a:avLst/>
          </a:prstGeom>
          <a:noFill/>
          <a:ln>
            <a:noFill/>
          </a:ln>
        </p:spPr>
        <p:txBody>
          <a:bodyPr spcFirstLastPara="1" wrap="square" lIns="0" tIns="13325" rIns="0" bIns="0" anchor="t" anchorCtr="0">
            <a:spAutoFit/>
          </a:bodyPr>
          <a:lstStyle/>
          <a:p>
            <a:pPr marL="12700" lvl="0" indent="0" algn="l" rtl="0">
              <a:lnSpc>
                <a:spcPct val="100000"/>
              </a:lnSpc>
              <a:spcBef>
                <a:spcPts val="0"/>
              </a:spcBef>
              <a:spcAft>
                <a:spcPts val="0"/>
              </a:spcAft>
              <a:buNone/>
            </a:pPr>
            <a:r>
              <a:rPr lang="en-US"/>
              <a:t>3) WHAT IS ONE OF YOUR WEAKNESSES?</a:t>
            </a:r>
            <a:endParaRPr/>
          </a:p>
        </p:txBody>
      </p:sp>
      <p:sp>
        <p:nvSpPr>
          <p:cNvPr id="75" name="Google Shape;75;p5"/>
          <p:cNvSpPr txBox="1"/>
          <p:nvPr/>
        </p:nvSpPr>
        <p:spPr>
          <a:xfrm>
            <a:off x="285042" y="2112259"/>
            <a:ext cx="8164800" cy="3715500"/>
          </a:xfrm>
          <a:prstGeom prst="rect">
            <a:avLst/>
          </a:prstGeom>
          <a:noFill/>
          <a:ln>
            <a:noFill/>
          </a:ln>
        </p:spPr>
        <p:txBody>
          <a:bodyPr spcFirstLastPara="1" wrap="square" lIns="0" tIns="12700" rIns="0" bIns="0" anchor="t" anchorCtr="0">
            <a:spAutoFit/>
          </a:bodyPr>
          <a:lstStyle/>
          <a:p>
            <a:pPr marL="355600" marR="5080" lvl="0" indent="-317500" algn="l" rtl="0">
              <a:lnSpc>
                <a:spcPct val="120000"/>
              </a:lnSpc>
              <a:spcBef>
                <a:spcPts val="0"/>
              </a:spcBef>
              <a:spcAft>
                <a:spcPts val="0"/>
              </a:spcAft>
              <a:buClr>
                <a:srgbClr val="B71E42"/>
              </a:buClr>
              <a:buSzPts val="2100"/>
              <a:buFont typeface="Arial"/>
              <a:buChar char="•"/>
            </a:pPr>
            <a:r>
              <a:rPr lang="en-US" sz="2100">
                <a:solidFill>
                  <a:schemeClr val="dk1"/>
                </a:solidFill>
                <a:latin typeface="Trebuchet MS"/>
                <a:ea typeface="Trebuchet MS"/>
                <a:cs typeface="Trebuchet MS"/>
                <a:sym typeface="Trebuchet MS"/>
              </a:rPr>
              <a:t>Employers want to see that you are aware of your limitations while also working on improving yourself.</a:t>
            </a:r>
            <a:endParaRPr sz="2100">
              <a:solidFill>
                <a:schemeClr val="dk1"/>
              </a:solidFill>
              <a:latin typeface="Trebuchet MS"/>
              <a:ea typeface="Trebuchet MS"/>
              <a:cs typeface="Trebuchet MS"/>
              <a:sym typeface="Trebuchet MS"/>
            </a:endParaRPr>
          </a:p>
          <a:p>
            <a:pPr marL="457200" marR="5080" lvl="0" indent="0" algn="l" rtl="0">
              <a:lnSpc>
                <a:spcPct val="120000"/>
              </a:lnSpc>
              <a:spcBef>
                <a:spcPts val="0"/>
              </a:spcBef>
              <a:spcAft>
                <a:spcPts val="0"/>
              </a:spcAft>
              <a:buNone/>
            </a:pPr>
            <a:endParaRPr sz="2100">
              <a:solidFill>
                <a:schemeClr val="dk1"/>
              </a:solidFill>
              <a:latin typeface="Trebuchet MS"/>
              <a:ea typeface="Trebuchet MS"/>
              <a:cs typeface="Trebuchet MS"/>
              <a:sym typeface="Trebuchet MS"/>
            </a:endParaRPr>
          </a:p>
          <a:p>
            <a:pPr marL="355600" marR="5080" lvl="0" indent="-317500" algn="l" rtl="0">
              <a:lnSpc>
                <a:spcPct val="120000"/>
              </a:lnSpc>
              <a:spcBef>
                <a:spcPts val="100"/>
              </a:spcBef>
              <a:spcAft>
                <a:spcPts val="0"/>
              </a:spcAft>
              <a:buClr>
                <a:srgbClr val="B71E42"/>
              </a:buClr>
              <a:buSzPts val="2100"/>
              <a:buFont typeface="Arial"/>
              <a:buChar char="•"/>
            </a:pPr>
            <a:r>
              <a:rPr lang="en-US" sz="2100">
                <a:solidFill>
                  <a:schemeClr val="dk1"/>
                </a:solidFill>
                <a:latin typeface="Trebuchet MS"/>
                <a:ea typeface="Trebuchet MS"/>
                <a:cs typeface="Trebuchet MS"/>
                <a:sym typeface="Trebuchet MS"/>
              </a:rPr>
              <a:t>There are many different ways you can answer: </a:t>
            </a:r>
            <a:endParaRPr sz="1000"/>
          </a:p>
          <a:p>
            <a:pPr marL="812800" marR="5080" lvl="1" indent="-317500" algn="l" rtl="0">
              <a:lnSpc>
                <a:spcPct val="120000"/>
              </a:lnSpc>
              <a:spcBef>
                <a:spcPts val="100"/>
              </a:spcBef>
              <a:spcAft>
                <a:spcPts val="0"/>
              </a:spcAft>
              <a:buClr>
                <a:srgbClr val="B71E42"/>
              </a:buClr>
              <a:buSzPts val="2100"/>
              <a:buFont typeface="Noto Sans Symbols"/>
              <a:buChar char="⮚"/>
            </a:pPr>
            <a:r>
              <a:rPr lang="en-US" sz="2100">
                <a:solidFill>
                  <a:schemeClr val="dk1"/>
                </a:solidFill>
                <a:latin typeface="Trebuchet MS"/>
                <a:ea typeface="Trebuchet MS"/>
                <a:cs typeface="Trebuchet MS"/>
                <a:sym typeface="Trebuchet MS"/>
              </a:rPr>
              <a:t>Turn a negative into a positive by referring to something you aren’t strong at, but then show how you are working on improving</a:t>
            </a:r>
            <a:endParaRPr sz="2100">
              <a:solidFill>
                <a:schemeClr val="dk1"/>
              </a:solidFill>
              <a:latin typeface="Trebuchet MS"/>
              <a:ea typeface="Trebuchet MS"/>
              <a:cs typeface="Trebuchet MS"/>
              <a:sym typeface="Trebuchet MS"/>
            </a:endParaRPr>
          </a:p>
          <a:p>
            <a:pPr marL="812800" marR="5080" lvl="1" indent="-317500" algn="l" rtl="0">
              <a:lnSpc>
                <a:spcPct val="120000"/>
              </a:lnSpc>
              <a:spcBef>
                <a:spcPts val="100"/>
              </a:spcBef>
              <a:spcAft>
                <a:spcPts val="0"/>
              </a:spcAft>
              <a:buClr>
                <a:srgbClr val="B71E42"/>
              </a:buClr>
              <a:buSzPts val="2100"/>
              <a:buFont typeface="Noto Sans Symbols"/>
              <a:buChar char="⮚"/>
            </a:pPr>
            <a:r>
              <a:rPr lang="en-US" sz="2100" b="0" i="0" u="none" strike="noStrike" cap="none">
                <a:solidFill>
                  <a:schemeClr val="dk1"/>
                </a:solidFill>
                <a:latin typeface="Trebuchet MS"/>
                <a:ea typeface="Trebuchet MS"/>
                <a:cs typeface="Trebuchet MS"/>
                <a:sym typeface="Trebuchet MS"/>
              </a:rPr>
              <a:t>Mention skills that aren't critical for the job</a:t>
            </a:r>
            <a:endParaRPr sz="2100" b="0" i="0" u="none" strike="noStrike" cap="none">
              <a:solidFill>
                <a:schemeClr val="dk1"/>
              </a:solidFill>
              <a:latin typeface="Trebuchet MS"/>
              <a:ea typeface="Trebuchet MS"/>
              <a:cs typeface="Trebuchet MS"/>
              <a:sym typeface="Trebuchet MS"/>
            </a:endParaRPr>
          </a:p>
          <a:p>
            <a:pPr marL="812800" marR="5080" lvl="1" indent="-317500" algn="l" rtl="0">
              <a:lnSpc>
                <a:spcPct val="120000"/>
              </a:lnSpc>
              <a:spcBef>
                <a:spcPts val="100"/>
              </a:spcBef>
              <a:spcAft>
                <a:spcPts val="0"/>
              </a:spcAft>
              <a:buClr>
                <a:srgbClr val="B71E42"/>
              </a:buClr>
              <a:buSzPts val="2100"/>
              <a:buFont typeface="Noto Sans Symbols"/>
              <a:buChar char="⮚"/>
            </a:pPr>
            <a:r>
              <a:rPr lang="en-US" sz="2100" b="0" i="0" u="none" strike="noStrike" cap="none">
                <a:solidFill>
                  <a:schemeClr val="dk1"/>
                </a:solidFill>
                <a:latin typeface="Trebuchet MS"/>
                <a:ea typeface="Trebuchet MS"/>
                <a:cs typeface="Trebuchet MS"/>
                <a:sym typeface="Trebuchet MS"/>
              </a:rPr>
              <a:t>Focus on skills you have </a:t>
            </a:r>
            <a:r>
              <a:rPr lang="en-US" sz="2100">
                <a:solidFill>
                  <a:schemeClr val="dk1"/>
                </a:solidFill>
                <a:latin typeface="Trebuchet MS"/>
                <a:ea typeface="Trebuchet MS"/>
                <a:cs typeface="Trebuchet MS"/>
                <a:sym typeface="Trebuchet MS"/>
              </a:rPr>
              <a:t>recently i</a:t>
            </a:r>
            <a:r>
              <a:rPr lang="en-US" sz="2100" b="0" i="0" u="none" strike="noStrike" cap="none">
                <a:solidFill>
                  <a:schemeClr val="dk1"/>
                </a:solidFill>
                <a:latin typeface="Trebuchet MS"/>
                <a:ea typeface="Trebuchet MS"/>
                <a:cs typeface="Trebuchet MS"/>
                <a:sym typeface="Trebuchet MS"/>
              </a:rPr>
              <a:t>mproved </a:t>
            </a:r>
            <a:endParaRPr sz="2100" b="0" i="0" u="none" strike="noStrike" cap="none">
              <a:solidFill>
                <a:schemeClr val="dk1"/>
              </a:solidFill>
              <a:latin typeface="Trebuchet MS"/>
              <a:ea typeface="Trebuchet MS"/>
              <a:cs typeface="Trebuchet MS"/>
              <a:sym typeface="Trebuchet MS"/>
            </a:endParaRPr>
          </a:p>
          <a:p>
            <a:pPr marL="0" marR="5080" lvl="0" indent="0" algn="l" rtl="0">
              <a:lnSpc>
                <a:spcPct val="120000"/>
              </a:lnSpc>
              <a:spcBef>
                <a:spcPts val="100"/>
              </a:spcBef>
              <a:spcAft>
                <a:spcPts val="0"/>
              </a:spcAft>
              <a:buNone/>
            </a:pPr>
            <a:endParaRPr sz="2300" b="0" i="0" u="none" strike="noStrike" cap="none">
              <a:solidFill>
                <a:schemeClr val="dk1"/>
              </a:solidFill>
              <a:latin typeface="Trebuchet MS"/>
              <a:ea typeface="Trebuchet MS"/>
              <a:cs typeface="Trebuchet MS"/>
              <a:sym typeface="Trebuchet M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5">
                                            <p:txEl>
                                              <p:pRg st="0" end="0"/>
                                            </p:txEl>
                                          </p:spTgt>
                                        </p:tgtEl>
                                        <p:attrNameLst>
                                          <p:attrName>style.visibility</p:attrName>
                                        </p:attrNameLst>
                                      </p:cBhvr>
                                      <p:to>
                                        <p:strVal val="visible"/>
                                      </p:to>
                                    </p:set>
                                    <p:animEffect transition="in" filter="fade">
                                      <p:cBhvr>
                                        <p:cTn id="7" dur="1000"/>
                                        <p:tgtEl>
                                          <p:spTgt spid="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5">
                                            <p:txEl>
                                              <p:pRg st="1" end="1"/>
                                            </p:txEl>
                                          </p:spTgt>
                                        </p:tgtEl>
                                        <p:attrNameLst>
                                          <p:attrName>style.visibility</p:attrName>
                                        </p:attrNameLst>
                                      </p:cBhvr>
                                      <p:to>
                                        <p:strVal val="visible"/>
                                      </p:to>
                                    </p:set>
                                    <p:animEffect transition="in" filter="fade">
                                      <p:cBhvr>
                                        <p:cTn id="12" dur="1000"/>
                                        <p:tgtEl>
                                          <p:spTgt spid="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5">
                                            <p:txEl>
                                              <p:pRg st="2" end="2"/>
                                            </p:txEl>
                                          </p:spTgt>
                                        </p:tgtEl>
                                        <p:attrNameLst>
                                          <p:attrName>style.visibility</p:attrName>
                                        </p:attrNameLst>
                                      </p:cBhvr>
                                      <p:to>
                                        <p:strVal val="visible"/>
                                      </p:to>
                                    </p:set>
                                    <p:animEffect transition="in" filter="fade">
                                      <p:cBhvr>
                                        <p:cTn id="17" dur="1000"/>
                                        <p:tgtEl>
                                          <p:spTgt spid="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5">
                                            <p:txEl>
                                              <p:pRg st="3" end="3"/>
                                            </p:txEl>
                                          </p:spTgt>
                                        </p:tgtEl>
                                        <p:attrNameLst>
                                          <p:attrName>style.visibility</p:attrName>
                                        </p:attrNameLst>
                                      </p:cBhvr>
                                      <p:to>
                                        <p:strVal val="visible"/>
                                      </p:to>
                                    </p:set>
                                    <p:animEffect transition="in" filter="fade">
                                      <p:cBhvr>
                                        <p:cTn id="22" dur="1000"/>
                                        <p:tgtEl>
                                          <p:spTgt spid="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5">
                                            <p:txEl>
                                              <p:pRg st="4" end="4"/>
                                            </p:txEl>
                                          </p:spTgt>
                                        </p:tgtEl>
                                        <p:attrNameLst>
                                          <p:attrName>style.visibility</p:attrName>
                                        </p:attrNameLst>
                                      </p:cBhvr>
                                      <p:to>
                                        <p:strVal val="visible"/>
                                      </p:to>
                                    </p:set>
                                    <p:animEffect transition="in" filter="fade">
                                      <p:cBhvr>
                                        <p:cTn id="27" dur="1000"/>
                                        <p:tgtEl>
                                          <p:spTgt spid="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5">
                                            <p:txEl>
                                              <p:pRg st="5" end="5"/>
                                            </p:txEl>
                                          </p:spTgt>
                                        </p:tgtEl>
                                        <p:attrNameLst>
                                          <p:attrName>style.visibility</p:attrName>
                                        </p:attrNameLst>
                                      </p:cBhvr>
                                      <p:to>
                                        <p:strVal val="visible"/>
                                      </p:to>
                                    </p:set>
                                    <p:animEffect transition="in" filter="fade">
                                      <p:cBhvr>
                                        <p:cTn id="32" dur="1000"/>
                                        <p:tgtEl>
                                          <p:spTgt spid="7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5">
                                            <p:txEl>
                                              <p:pRg st="6" end="6"/>
                                            </p:txEl>
                                          </p:spTgt>
                                        </p:tgtEl>
                                        <p:attrNameLst>
                                          <p:attrName>style.visibility</p:attrName>
                                        </p:attrNameLst>
                                      </p:cBhvr>
                                      <p:to>
                                        <p:strVal val="visible"/>
                                      </p:to>
                                    </p:set>
                                    <p:animEffect transition="in" filter="fade">
                                      <p:cBhvr>
                                        <p:cTn id="37" dur="1000"/>
                                        <p:tgtEl>
                                          <p:spTgt spid="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6"/>
          <p:cNvSpPr txBox="1">
            <a:spLocks noGrp="1"/>
          </p:cNvSpPr>
          <p:nvPr>
            <p:ph type="title"/>
          </p:nvPr>
        </p:nvSpPr>
        <p:spPr>
          <a:xfrm>
            <a:off x="703875" y="828160"/>
            <a:ext cx="7242900" cy="966600"/>
          </a:xfrm>
          <a:prstGeom prst="rect">
            <a:avLst/>
          </a:prstGeom>
          <a:noFill/>
          <a:ln>
            <a:noFill/>
          </a:ln>
        </p:spPr>
        <p:txBody>
          <a:bodyPr spcFirstLastPara="1" wrap="square" lIns="0" tIns="13325" rIns="0" bIns="0" anchor="t" anchorCtr="0">
            <a:spAutoFit/>
          </a:bodyPr>
          <a:lstStyle/>
          <a:p>
            <a:pPr marL="12700" lvl="0" indent="0" algn="ctr" rtl="0">
              <a:lnSpc>
                <a:spcPct val="100000"/>
              </a:lnSpc>
              <a:spcBef>
                <a:spcPts val="0"/>
              </a:spcBef>
              <a:spcAft>
                <a:spcPts val="0"/>
              </a:spcAft>
              <a:buNone/>
            </a:pPr>
            <a:r>
              <a:rPr lang="en-US"/>
              <a:t>4) WHAT ARE YOU PASSIONATE ABOUT? or WHAT ARE YOUR INTERESTS?</a:t>
            </a:r>
            <a:endParaRPr/>
          </a:p>
          <a:p>
            <a:pPr marL="12700" lvl="0" indent="0" algn="l" rtl="0">
              <a:lnSpc>
                <a:spcPct val="100000"/>
              </a:lnSpc>
              <a:spcBef>
                <a:spcPts val="0"/>
              </a:spcBef>
              <a:spcAft>
                <a:spcPts val="0"/>
              </a:spcAft>
              <a:buNone/>
            </a:pPr>
            <a:endParaRPr/>
          </a:p>
        </p:txBody>
      </p:sp>
      <p:sp>
        <p:nvSpPr>
          <p:cNvPr id="81" name="Google Shape;81;p6"/>
          <p:cNvSpPr txBox="1"/>
          <p:nvPr/>
        </p:nvSpPr>
        <p:spPr>
          <a:xfrm>
            <a:off x="258275" y="2197979"/>
            <a:ext cx="8324100" cy="3468000"/>
          </a:xfrm>
          <a:prstGeom prst="rect">
            <a:avLst/>
          </a:prstGeom>
          <a:noFill/>
          <a:ln>
            <a:noFill/>
          </a:ln>
        </p:spPr>
        <p:txBody>
          <a:bodyPr spcFirstLastPara="1" wrap="square" lIns="0" tIns="12700" rIns="0" bIns="0" anchor="t" anchorCtr="0">
            <a:spAutoFit/>
          </a:bodyPr>
          <a:lstStyle/>
          <a:p>
            <a:pPr marL="241300" marR="154940" lvl="0" indent="-228600" algn="l" rtl="0">
              <a:lnSpc>
                <a:spcPct val="120000"/>
              </a:lnSpc>
              <a:spcBef>
                <a:spcPts val="0"/>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The interviewer is probably trying to get to know you and, possibly, to see if your values match the company’s.</a:t>
            </a:r>
            <a:endParaRPr sz="2000">
              <a:solidFill>
                <a:schemeClr val="dk1"/>
              </a:solidFill>
              <a:latin typeface="Trebuchet MS"/>
              <a:ea typeface="Trebuchet MS"/>
              <a:cs typeface="Trebuchet MS"/>
              <a:sym typeface="Trebuchet MS"/>
            </a:endParaRPr>
          </a:p>
          <a:p>
            <a:pPr marL="0" marR="154940" lvl="0" indent="0" algn="l" rtl="0">
              <a:lnSpc>
                <a:spcPct val="120000"/>
              </a:lnSpc>
              <a:spcBef>
                <a:spcPts val="0"/>
              </a:spcBef>
              <a:spcAft>
                <a:spcPts val="0"/>
              </a:spcAft>
              <a:buNone/>
            </a:pPr>
            <a:endParaRPr sz="2000">
              <a:solidFill>
                <a:schemeClr val="dk1"/>
              </a:solidFill>
              <a:latin typeface="Trebuchet MS"/>
              <a:ea typeface="Trebuchet MS"/>
              <a:cs typeface="Trebuchet MS"/>
              <a:sym typeface="Trebuchet MS"/>
            </a:endParaRPr>
          </a:p>
          <a:p>
            <a:pPr marL="241300" marR="154940" lvl="0" indent="-228600" algn="l" rtl="0">
              <a:lnSpc>
                <a:spcPct val="150000"/>
              </a:lnSpc>
              <a:spcBef>
                <a:spcPts val="100"/>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This is a good opportunity to share what is important in your life and to show your dedication.</a:t>
            </a:r>
            <a:endParaRPr sz="2000">
              <a:solidFill>
                <a:schemeClr val="dk1"/>
              </a:solidFill>
              <a:latin typeface="Trebuchet MS"/>
              <a:ea typeface="Trebuchet MS"/>
              <a:cs typeface="Trebuchet MS"/>
              <a:sym typeface="Trebuchet MS"/>
            </a:endParaRPr>
          </a:p>
          <a:p>
            <a:pPr marL="241300" marR="0" lvl="0" indent="-228600" algn="l" rtl="0">
              <a:lnSpc>
                <a:spcPct val="100000"/>
              </a:lnSpc>
              <a:spcBef>
                <a:spcPts val="1485"/>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Your response doesn't need to be work-focused, but don’t share something that could potentially cut into your work hours.</a:t>
            </a:r>
            <a:endParaRPr sz="2000">
              <a:solidFill>
                <a:schemeClr val="dk1"/>
              </a:solidFill>
              <a:latin typeface="Trebuchet MS"/>
              <a:ea typeface="Trebuchet MS"/>
              <a:cs typeface="Trebuchet MS"/>
              <a:sym typeface="Trebuchet M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1">
                                            <p:txEl>
                                              <p:pRg st="0" end="0"/>
                                            </p:txEl>
                                          </p:spTgt>
                                        </p:tgtEl>
                                        <p:attrNameLst>
                                          <p:attrName>style.visibility</p:attrName>
                                        </p:attrNameLst>
                                      </p:cBhvr>
                                      <p:to>
                                        <p:strVal val="visible"/>
                                      </p:to>
                                    </p:set>
                                    <p:animEffect transition="in" filter="fade">
                                      <p:cBhvr>
                                        <p:cTn id="7" dur="1000"/>
                                        <p:tgtEl>
                                          <p:spTgt spid="8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1">
                                            <p:txEl>
                                              <p:pRg st="1" end="1"/>
                                            </p:txEl>
                                          </p:spTgt>
                                        </p:tgtEl>
                                        <p:attrNameLst>
                                          <p:attrName>style.visibility</p:attrName>
                                        </p:attrNameLst>
                                      </p:cBhvr>
                                      <p:to>
                                        <p:strVal val="visible"/>
                                      </p:to>
                                    </p:set>
                                    <p:animEffect transition="in" filter="fade">
                                      <p:cBhvr>
                                        <p:cTn id="12" dur="1000"/>
                                        <p:tgtEl>
                                          <p:spTgt spid="8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1">
                                            <p:txEl>
                                              <p:pRg st="2" end="2"/>
                                            </p:txEl>
                                          </p:spTgt>
                                        </p:tgtEl>
                                        <p:attrNameLst>
                                          <p:attrName>style.visibility</p:attrName>
                                        </p:attrNameLst>
                                      </p:cBhvr>
                                      <p:to>
                                        <p:strVal val="visible"/>
                                      </p:to>
                                    </p:set>
                                    <p:animEffect transition="in" filter="fade">
                                      <p:cBhvr>
                                        <p:cTn id="17" dur="1000"/>
                                        <p:tgtEl>
                                          <p:spTgt spid="8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1">
                                            <p:txEl>
                                              <p:pRg st="3" end="3"/>
                                            </p:txEl>
                                          </p:spTgt>
                                        </p:tgtEl>
                                        <p:attrNameLst>
                                          <p:attrName>style.visibility</p:attrName>
                                        </p:attrNameLst>
                                      </p:cBhvr>
                                      <p:to>
                                        <p:strVal val="visible"/>
                                      </p:to>
                                    </p:set>
                                    <p:animEffect transition="in" filter="fade">
                                      <p:cBhvr>
                                        <p:cTn id="22" dur="1000"/>
                                        <p:tgtEl>
                                          <p:spTgt spid="8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7"/>
          <p:cNvSpPr txBox="1">
            <a:spLocks noGrp="1"/>
          </p:cNvSpPr>
          <p:nvPr>
            <p:ph type="title"/>
          </p:nvPr>
        </p:nvSpPr>
        <p:spPr>
          <a:xfrm>
            <a:off x="516128" y="771855"/>
            <a:ext cx="8111743" cy="953769"/>
          </a:xfrm>
          <a:prstGeom prst="rect">
            <a:avLst/>
          </a:prstGeom>
          <a:noFill/>
          <a:ln>
            <a:noFill/>
          </a:ln>
        </p:spPr>
        <p:txBody>
          <a:bodyPr spcFirstLastPara="1" wrap="square" lIns="0" tIns="67925" rIns="0" bIns="0" anchor="t" anchorCtr="0">
            <a:spAutoFit/>
          </a:bodyPr>
          <a:lstStyle/>
          <a:p>
            <a:pPr marL="3159125" marR="5080" lvl="0" indent="-2632710" algn="l" rtl="0">
              <a:lnSpc>
                <a:spcPct val="108124"/>
              </a:lnSpc>
              <a:spcBef>
                <a:spcPts val="0"/>
              </a:spcBef>
              <a:spcAft>
                <a:spcPts val="0"/>
              </a:spcAft>
              <a:buNone/>
            </a:pPr>
            <a:r>
              <a:rPr lang="en-US"/>
              <a:t>5) HOW DO YOU HANDLE STRESS AND  PRESSURE?</a:t>
            </a:r>
            <a:endParaRPr/>
          </a:p>
        </p:txBody>
      </p:sp>
      <p:sp>
        <p:nvSpPr>
          <p:cNvPr id="87" name="Google Shape;87;p7"/>
          <p:cNvSpPr txBox="1"/>
          <p:nvPr/>
        </p:nvSpPr>
        <p:spPr>
          <a:xfrm>
            <a:off x="330200" y="2186177"/>
            <a:ext cx="8335009" cy="3885807"/>
          </a:xfrm>
          <a:prstGeom prst="rect">
            <a:avLst/>
          </a:prstGeom>
          <a:noFill/>
          <a:ln>
            <a:noFill/>
          </a:ln>
        </p:spPr>
        <p:txBody>
          <a:bodyPr spcFirstLastPara="1" wrap="square" lIns="0" tIns="13325" rIns="0" bIns="0" anchor="t" anchorCtr="0">
            <a:spAutoFit/>
          </a:bodyPr>
          <a:lstStyle/>
          <a:p>
            <a:pPr marL="241300" marR="0" lvl="0" indent="-228600" algn="l" rtl="0">
              <a:lnSpc>
                <a:spcPct val="100000"/>
              </a:lnSpc>
              <a:spcBef>
                <a:spcPts val="0"/>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Everyone deals with stress. Your employer wants to know how you will react when challenges arise at work.</a:t>
            </a:r>
            <a:endParaRPr/>
          </a:p>
          <a:p>
            <a:pPr marL="241300" marR="0" lvl="0" indent="-228600" algn="l" rtl="0">
              <a:lnSpc>
                <a:spcPct val="100000"/>
              </a:lnSpc>
              <a:spcBef>
                <a:spcPts val="105"/>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Prepare for this question by thinking of an example from your own life.</a:t>
            </a:r>
            <a:endParaRPr sz="2000">
              <a:solidFill>
                <a:schemeClr val="dk1"/>
              </a:solidFill>
              <a:latin typeface="Trebuchet MS"/>
              <a:ea typeface="Trebuchet MS"/>
              <a:cs typeface="Trebuchet MS"/>
              <a:sym typeface="Trebuchet MS"/>
            </a:endParaRPr>
          </a:p>
          <a:p>
            <a:pPr marL="241300" marR="0" lvl="0" indent="-228600" algn="l" rtl="0">
              <a:lnSpc>
                <a:spcPct val="100000"/>
              </a:lnSpc>
              <a:spcBef>
                <a:spcPts val="105"/>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Examples of good responses include:</a:t>
            </a:r>
            <a:endParaRPr sz="2000">
              <a:solidFill>
                <a:schemeClr val="dk1"/>
              </a:solidFill>
              <a:latin typeface="Trebuchet MS"/>
              <a:ea typeface="Trebuchet MS"/>
              <a:cs typeface="Trebuchet MS"/>
              <a:sym typeface="Trebuchet MS"/>
            </a:endParaRPr>
          </a:p>
          <a:p>
            <a:pPr marL="698500" marR="186690" lvl="1" indent="-228600" algn="l" rtl="0">
              <a:lnSpc>
                <a:spcPct val="100000"/>
              </a:lnSpc>
              <a:spcBef>
                <a:spcPts val="994"/>
              </a:spcBef>
              <a:spcAft>
                <a:spcPts val="0"/>
              </a:spcAft>
              <a:buClr>
                <a:srgbClr val="B71E42"/>
              </a:buClr>
              <a:buSzPts val="1800"/>
              <a:buFont typeface="Arial"/>
              <a:buChar char="•"/>
            </a:pPr>
            <a:r>
              <a:rPr lang="en-US" sz="1800" b="0" i="0" u="none" strike="noStrike" cap="none">
                <a:solidFill>
                  <a:schemeClr val="dk1"/>
                </a:solidFill>
                <a:latin typeface="Trebuchet MS"/>
                <a:ea typeface="Trebuchet MS"/>
                <a:cs typeface="Trebuchet MS"/>
                <a:sym typeface="Trebuchet MS"/>
              </a:rPr>
              <a:t>I prioritize my responsibilities so I have a clear idea of what needs to be done</a:t>
            </a:r>
            <a:r>
              <a:rPr lang="en-US" sz="1800">
                <a:solidFill>
                  <a:schemeClr val="dk1"/>
                </a:solidFill>
                <a:latin typeface="Trebuchet MS"/>
                <a:ea typeface="Trebuchet MS"/>
                <a:cs typeface="Trebuchet MS"/>
                <a:sym typeface="Trebuchet MS"/>
              </a:rPr>
              <a:t> and tasks won’t pile up.</a:t>
            </a:r>
            <a:endParaRPr/>
          </a:p>
          <a:p>
            <a:pPr marL="698500" marR="186690" lvl="1" indent="-228600" algn="l" rtl="0">
              <a:lnSpc>
                <a:spcPct val="120000"/>
              </a:lnSpc>
              <a:spcBef>
                <a:spcPts val="994"/>
              </a:spcBef>
              <a:spcAft>
                <a:spcPts val="0"/>
              </a:spcAft>
              <a:buClr>
                <a:srgbClr val="B71E42"/>
              </a:buClr>
              <a:buSzPts val="1800"/>
              <a:buFont typeface="Arial"/>
              <a:buChar char="•"/>
            </a:pPr>
            <a:r>
              <a:rPr lang="en-US" sz="1800" b="0" i="0" u="none" strike="noStrike" cap="none">
                <a:solidFill>
                  <a:schemeClr val="dk1"/>
                </a:solidFill>
                <a:latin typeface="Trebuchet MS"/>
                <a:ea typeface="Trebuchet MS"/>
                <a:cs typeface="Trebuchet MS"/>
                <a:sym typeface="Trebuchet MS"/>
              </a:rPr>
              <a:t>I work well under pressure and I've found that I enjoy working in a  challenging environment.</a:t>
            </a:r>
            <a:endParaRPr sz="1800" b="0" i="0" u="none" strike="noStrike" cap="none">
              <a:solidFill>
                <a:schemeClr val="dk1"/>
              </a:solidFill>
              <a:latin typeface="Trebuchet MS"/>
              <a:ea typeface="Trebuchet MS"/>
              <a:cs typeface="Trebuchet MS"/>
              <a:sym typeface="Trebuchet MS"/>
            </a:endParaRPr>
          </a:p>
          <a:p>
            <a:pPr marL="698500" marR="0" lvl="1" indent="-228600" algn="l" rtl="0">
              <a:spcBef>
                <a:spcPts val="1490"/>
              </a:spcBef>
              <a:spcAft>
                <a:spcPts val="0"/>
              </a:spcAft>
              <a:buClr>
                <a:srgbClr val="B71E42"/>
              </a:buClr>
              <a:buSzPts val="1800"/>
              <a:buFont typeface="Arial"/>
              <a:buChar char="•"/>
            </a:pPr>
            <a:r>
              <a:rPr lang="en-US" sz="1800" b="0" i="0" u="none" strike="noStrike" cap="none">
                <a:solidFill>
                  <a:schemeClr val="dk1"/>
                </a:solidFill>
                <a:latin typeface="Trebuchet MS"/>
                <a:ea typeface="Trebuchet MS"/>
                <a:cs typeface="Trebuchet MS"/>
                <a:sym typeface="Trebuchet MS"/>
              </a:rPr>
              <a:t>From a personal perspective, I manage stress by visiting the gym every evening. It's a great stress reducer.</a:t>
            </a:r>
            <a:endParaRPr sz="1800" b="0" i="0" u="none" strike="noStrike" cap="none">
              <a:solidFill>
                <a:schemeClr val="dk1"/>
              </a:solidFill>
              <a:latin typeface="Trebuchet MS"/>
              <a:ea typeface="Trebuchet MS"/>
              <a:cs typeface="Trebuchet MS"/>
              <a:sym typeface="Trebuchet M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7">
                                            <p:txEl>
                                              <p:pRg st="0" end="0"/>
                                            </p:txEl>
                                          </p:spTgt>
                                        </p:tgtEl>
                                        <p:attrNameLst>
                                          <p:attrName>style.visibility</p:attrName>
                                        </p:attrNameLst>
                                      </p:cBhvr>
                                      <p:to>
                                        <p:strVal val="visible"/>
                                      </p:to>
                                    </p:set>
                                    <p:animEffect transition="in" filter="fade">
                                      <p:cBhvr>
                                        <p:cTn id="7" dur="1000"/>
                                        <p:tgtEl>
                                          <p:spTgt spid="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7">
                                            <p:txEl>
                                              <p:pRg st="1" end="1"/>
                                            </p:txEl>
                                          </p:spTgt>
                                        </p:tgtEl>
                                        <p:attrNameLst>
                                          <p:attrName>style.visibility</p:attrName>
                                        </p:attrNameLst>
                                      </p:cBhvr>
                                      <p:to>
                                        <p:strVal val="visible"/>
                                      </p:to>
                                    </p:set>
                                    <p:animEffect transition="in" filter="fade">
                                      <p:cBhvr>
                                        <p:cTn id="12" dur="1000"/>
                                        <p:tgtEl>
                                          <p:spTgt spid="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7">
                                            <p:txEl>
                                              <p:pRg st="2" end="2"/>
                                            </p:txEl>
                                          </p:spTgt>
                                        </p:tgtEl>
                                        <p:attrNameLst>
                                          <p:attrName>style.visibility</p:attrName>
                                        </p:attrNameLst>
                                      </p:cBhvr>
                                      <p:to>
                                        <p:strVal val="visible"/>
                                      </p:to>
                                    </p:set>
                                    <p:animEffect transition="in" filter="fade">
                                      <p:cBhvr>
                                        <p:cTn id="17" dur="1000"/>
                                        <p:tgtEl>
                                          <p:spTgt spid="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7">
                                            <p:txEl>
                                              <p:pRg st="3" end="3"/>
                                            </p:txEl>
                                          </p:spTgt>
                                        </p:tgtEl>
                                        <p:attrNameLst>
                                          <p:attrName>style.visibility</p:attrName>
                                        </p:attrNameLst>
                                      </p:cBhvr>
                                      <p:to>
                                        <p:strVal val="visible"/>
                                      </p:to>
                                    </p:set>
                                    <p:animEffect transition="in" filter="fade">
                                      <p:cBhvr>
                                        <p:cTn id="22" dur="1000"/>
                                        <p:tgtEl>
                                          <p:spTgt spid="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7">
                                            <p:txEl>
                                              <p:pRg st="4" end="4"/>
                                            </p:txEl>
                                          </p:spTgt>
                                        </p:tgtEl>
                                        <p:attrNameLst>
                                          <p:attrName>style.visibility</p:attrName>
                                        </p:attrNameLst>
                                      </p:cBhvr>
                                      <p:to>
                                        <p:strVal val="visible"/>
                                      </p:to>
                                    </p:set>
                                    <p:animEffect transition="in" filter="fade">
                                      <p:cBhvr>
                                        <p:cTn id="27" dur="1000"/>
                                        <p:tgtEl>
                                          <p:spTgt spid="8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7">
                                            <p:txEl>
                                              <p:pRg st="5" end="5"/>
                                            </p:txEl>
                                          </p:spTgt>
                                        </p:tgtEl>
                                        <p:attrNameLst>
                                          <p:attrName>style.visibility</p:attrName>
                                        </p:attrNameLst>
                                      </p:cBhvr>
                                      <p:to>
                                        <p:strVal val="visible"/>
                                      </p:to>
                                    </p:set>
                                    <p:animEffect transition="in" filter="fade">
                                      <p:cBhvr>
                                        <p:cTn id="32" dur="1000"/>
                                        <p:tgtEl>
                                          <p:spTgt spid="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0"/>
          <p:cNvSpPr txBox="1">
            <a:spLocks noGrp="1"/>
          </p:cNvSpPr>
          <p:nvPr>
            <p:ph type="title"/>
          </p:nvPr>
        </p:nvSpPr>
        <p:spPr>
          <a:xfrm>
            <a:off x="581050" y="885571"/>
            <a:ext cx="8260080" cy="829714"/>
          </a:xfrm>
          <a:prstGeom prst="rect">
            <a:avLst/>
          </a:prstGeom>
          <a:noFill/>
          <a:ln>
            <a:noFill/>
          </a:ln>
        </p:spPr>
        <p:txBody>
          <a:bodyPr spcFirstLastPara="1" wrap="square" lIns="0" tIns="59675" rIns="0" bIns="0" anchor="t" anchorCtr="0">
            <a:spAutoFit/>
          </a:bodyPr>
          <a:lstStyle/>
          <a:p>
            <a:pPr marL="12700" marR="5080" lvl="0" indent="86360" algn="ctr" rtl="0">
              <a:lnSpc>
                <a:spcPct val="108214"/>
              </a:lnSpc>
              <a:spcBef>
                <a:spcPts val="0"/>
              </a:spcBef>
              <a:spcAft>
                <a:spcPts val="0"/>
              </a:spcAft>
              <a:buNone/>
            </a:pPr>
            <a:r>
              <a:rPr lang="en-US" sz="2800"/>
              <a:t>6) WHAT IS A MAJOR CHALLENGE THAT YOU FACED, AND HOW DID YOU HANDLE IT?</a:t>
            </a:r>
            <a:endParaRPr sz="2800"/>
          </a:p>
        </p:txBody>
      </p:sp>
      <p:sp>
        <p:nvSpPr>
          <p:cNvPr id="93" name="Google Shape;93;p10"/>
          <p:cNvSpPr txBox="1"/>
          <p:nvPr/>
        </p:nvSpPr>
        <p:spPr>
          <a:xfrm>
            <a:off x="186325" y="2269976"/>
            <a:ext cx="8741400" cy="3556500"/>
          </a:xfrm>
          <a:prstGeom prst="rect">
            <a:avLst/>
          </a:prstGeom>
          <a:noFill/>
          <a:ln>
            <a:noFill/>
          </a:ln>
        </p:spPr>
        <p:txBody>
          <a:bodyPr spcFirstLastPara="1" wrap="square" lIns="0" tIns="12700" rIns="0" bIns="0" anchor="t" anchorCtr="0">
            <a:spAutoFit/>
          </a:bodyPr>
          <a:lstStyle/>
          <a:p>
            <a:pPr marL="241300" marR="5080" lvl="0" indent="-228600" algn="l" rtl="0">
              <a:lnSpc>
                <a:spcPct val="120000"/>
              </a:lnSpc>
              <a:spcBef>
                <a:spcPts val="0"/>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Again, an employer wants to see that you have strategies to handle stressful situations.</a:t>
            </a:r>
            <a:endParaRPr sz="2000">
              <a:solidFill>
                <a:schemeClr val="dk1"/>
              </a:solidFill>
              <a:latin typeface="Trebuchet MS"/>
              <a:ea typeface="Trebuchet MS"/>
              <a:cs typeface="Trebuchet MS"/>
              <a:sym typeface="Trebuchet MS"/>
            </a:endParaRPr>
          </a:p>
          <a:p>
            <a:pPr marL="457200" marR="5080" lvl="0" indent="0" algn="l" rtl="0">
              <a:lnSpc>
                <a:spcPct val="120000"/>
              </a:lnSpc>
              <a:spcBef>
                <a:spcPts val="0"/>
              </a:spcBef>
              <a:spcAft>
                <a:spcPts val="0"/>
              </a:spcAft>
              <a:buNone/>
            </a:pPr>
            <a:endParaRPr sz="2000">
              <a:solidFill>
                <a:schemeClr val="dk1"/>
              </a:solidFill>
              <a:latin typeface="Trebuchet MS"/>
              <a:ea typeface="Trebuchet MS"/>
              <a:cs typeface="Trebuchet MS"/>
              <a:sym typeface="Trebuchet MS"/>
            </a:endParaRPr>
          </a:p>
          <a:p>
            <a:pPr marL="241300" marR="5080" lvl="0" indent="-228600" algn="l" rtl="0">
              <a:lnSpc>
                <a:spcPct val="100000"/>
              </a:lnSpc>
              <a:spcBef>
                <a:spcPts val="100"/>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Be sure  to include specific examples of how you handled a difficult situation.</a:t>
            </a:r>
            <a:endParaRPr sz="2000">
              <a:solidFill>
                <a:schemeClr val="dk1"/>
              </a:solidFill>
              <a:latin typeface="Trebuchet MS"/>
              <a:ea typeface="Trebuchet MS"/>
              <a:cs typeface="Trebuchet MS"/>
              <a:sym typeface="Trebuchet MS"/>
            </a:endParaRPr>
          </a:p>
          <a:p>
            <a:pPr marL="457200" marR="5080" lvl="0" indent="0" algn="l" rtl="0">
              <a:lnSpc>
                <a:spcPct val="100000"/>
              </a:lnSpc>
              <a:spcBef>
                <a:spcPts val="100"/>
              </a:spcBef>
              <a:spcAft>
                <a:spcPts val="0"/>
              </a:spcAft>
              <a:buNone/>
            </a:pPr>
            <a:endParaRPr sz="2000">
              <a:solidFill>
                <a:schemeClr val="dk1"/>
              </a:solidFill>
              <a:latin typeface="Trebuchet MS"/>
              <a:ea typeface="Trebuchet MS"/>
              <a:cs typeface="Trebuchet MS"/>
              <a:sym typeface="Trebuchet MS"/>
            </a:endParaRPr>
          </a:p>
          <a:p>
            <a:pPr marL="241300" marR="1081405" lvl="0" indent="-228600" algn="l" rtl="0">
              <a:lnSpc>
                <a:spcPct val="120000"/>
              </a:lnSpc>
              <a:spcBef>
                <a:spcPts val="994"/>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Discuss examples from your previous work experience, school life, or extracurricular activities and highlight how you researched the issue and contributed to finding a solution.</a:t>
            </a:r>
            <a:endParaRPr sz="2000">
              <a:solidFill>
                <a:schemeClr val="dk1"/>
              </a:solidFill>
              <a:latin typeface="Trebuchet MS"/>
              <a:ea typeface="Trebuchet MS"/>
              <a:cs typeface="Trebuchet MS"/>
              <a:sym typeface="Trebuchet M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3">
                                            <p:txEl>
                                              <p:pRg st="0" end="0"/>
                                            </p:txEl>
                                          </p:spTgt>
                                        </p:tgtEl>
                                        <p:attrNameLst>
                                          <p:attrName>style.visibility</p:attrName>
                                        </p:attrNameLst>
                                      </p:cBhvr>
                                      <p:to>
                                        <p:strVal val="visible"/>
                                      </p:to>
                                    </p:set>
                                    <p:animEffect transition="in" filter="fade">
                                      <p:cBhvr>
                                        <p:cTn id="7" dur="1000"/>
                                        <p:tgtEl>
                                          <p:spTgt spid="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3">
                                            <p:txEl>
                                              <p:pRg st="1" end="1"/>
                                            </p:txEl>
                                          </p:spTgt>
                                        </p:tgtEl>
                                        <p:attrNameLst>
                                          <p:attrName>style.visibility</p:attrName>
                                        </p:attrNameLst>
                                      </p:cBhvr>
                                      <p:to>
                                        <p:strVal val="visible"/>
                                      </p:to>
                                    </p:set>
                                    <p:animEffect transition="in" filter="fade">
                                      <p:cBhvr>
                                        <p:cTn id="12" dur="1000"/>
                                        <p:tgtEl>
                                          <p:spTgt spid="9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3">
                                            <p:txEl>
                                              <p:pRg st="2" end="2"/>
                                            </p:txEl>
                                          </p:spTgt>
                                        </p:tgtEl>
                                        <p:attrNameLst>
                                          <p:attrName>style.visibility</p:attrName>
                                        </p:attrNameLst>
                                      </p:cBhvr>
                                      <p:to>
                                        <p:strVal val="visible"/>
                                      </p:to>
                                    </p:set>
                                    <p:animEffect transition="in" filter="fade">
                                      <p:cBhvr>
                                        <p:cTn id="17" dur="1000"/>
                                        <p:tgtEl>
                                          <p:spTgt spid="9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3">
                                            <p:txEl>
                                              <p:pRg st="3" end="3"/>
                                            </p:txEl>
                                          </p:spTgt>
                                        </p:tgtEl>
                                        <p:attrNameLst>
                                          <p:attrName>style.visibility</p:attrName>
                                        </p:attrNameLst>
                                      </p:cBhvr>
                                      <p:to>
                                        <p:strVal val="visible"/>
                                      </p:to>
                                    </p:set>
                                    <p:animEffect transition="in" filter="fade">
                                      <p:cBhvr>
                                        <p:cTn id="22" dur="1000"/>
                                        <p:tgtEl>
                                          <p:spTgt spid="9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3">
                                            <p:txEl>
                                              <p:pRg st="4" end="4"/>
                                            </p:txEl>
                                          </p:spTgt>
                                        </p:tgtEl>
                                        <p:attrNameLst>
                                          <p:attrName>style.visibility</p:attrName>
                                        </p:attrNameLst>
                                      </p:cBhvr>
                                      <p:to>
                                        <p:strVal val="visible"/>
                                      </p:to>
                                    </p:set>
                                    <p:animEffect transition="in" filter="fade">
                                      <p:cBhvr>
                                        <p:cTn id="27" dur="1000"/>
                                        <p:tgtEl>
                                          <p:spTgt spid="9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8"/>
          <p:cNvSpPr txBox="1">
            <a:spLocks noGrp="1"/>
          </p:cNvSpPr>
          <p:nvPr>
            <p:ph type="title"/>
          </p:nvPr>
        </p:nvSpPr>
        <p:spPr>
          <a:xfrm>
            <a:off x="516128" y="771855"/>
            <a:ext cx="8111743" cy="953769"/>
          </a:xfrm>
          <a:prstGeom prst="rect">
            <a:avLst/>
          </a:prstGeom>
          <a:noFill/>
          <a:ln>
            <a:noFill/>
          </a:ln>
        </p:spPr>
        <p:txBody>
          <a:bodyPr spcFirstLastPara="1" wrap="square" lIns="0" tIns="67925" rIns="0" bIns="0" anchor="t" anchorCtr="0">
            <a:spAutoFit/>
          </a:bodyPr>
          <a:lstStyle/>
          <a:p>
            <a:pPr marL="2094864" marR="5080" lvl="0" indent="-1879600" algn="l" rtl="0">
              <a:lnSpc>
                <a:spcPct val="108124"/>
              </a:lnSpc>
              <a:spcBef>
                <a:spcPts val="0"/>
              </a:spcBef>
              <a:spcAft>
                <a:spcPts val="0"/>
              </a:spcAft>
              <a:buNone/>
            </a:pPr>
            <a:r>
              <a:rPr lang="en-US"/>
              <a:t>7) WHAT WERE YOUR RESPONSIBILITIES AT  YOUR PREVIOUS JOB?</a:t>
            </a:r>
            <a:endParaRPr/>
          </a:p>
        </p:txBody>
      </p:sp>
      <p:sp>
        <p:nvSpPr>
          <p:cNvPr id="99" name="Google Shape;99;p8"/>
          <p:cNvSpPr txBox="1"/>
          <p:nvPr/>
        </p:nvSpPr>
        <p:spPr>
          <a:xfrm>
            <a:off x="258275" y="1981924"/>
            <a:ext cx="8514600" cy="3617100"/>
          </a:xfrm>
          <a:prstGeom prst="rect">
            <a:avLst/>
          </a:prstGeom>
          <a:noFill/>
          <a:ln>
            <a:noFill/>
          </a:ln>
        </p:spPr>
        <p:txBody>
          <a:bodyPr spcFirstLastPara="1" wrap="square" lIns="0" tIns="12700" rIns="0" bIns="0" anchor="t" anchorCtr="0">
            <a:spAutoFit/>
          </a:bodyPr>
          <a:lstStyle/>
          <a:p>
            <a:pPr marL="241300" marR="5080" lvl="0" indent="-228600" algn="l" rtl="0">
              <a:lnSpc>
                <a:spcPct val="120000"/>
              </a:lnSpc>
              <a:spcBef>
                <a:spcPts val="0"/>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When you are asked questions related to your current or previous positions, be specific and positive about what you did in your previous position(s).</a:t>
            </a:r>
            <a:endParaRPr sz="2000">
              <a:solidFill>
                <a:schemeClr val="dk1"/>
              </a:solidFill>
              <a:latin typeface="Trebuchet MS"/>
              <a:ea typeface="Trebuchet MS"/>
              <a:cs typeface="Trebuchet MS"/>
              <a:sym typeface="Trebuchet MS"/>
            </a:endParaRPr>
          </a:p>
          <a:p>
            <a:pPr marL="241300" marR="0" lvl="0" indent="-228600" algn="l" rtl="0">
              <a:lnSpc>
                <a:spcPct val="100000"/>
              </a:lnSpc>
              <a:spcBef>
                <a:spcPts val="1475"/>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Describe your previous responsibilities in detail and to connect them to the job you are interviewing for.</a:t>
            </a:r>
            <a:endParaRPr sz="2000">
              <a:solidFill>
                <a:schemeClr val="dk1"/>
              </a:solidFill>
              <a:latin typeface="Trebuchet MS"/>
              <a:ea typeface="Trebuchet MS"/>
              <a:cs typeface="Trebuchet MS"/>
              <a:sym typeface="Trebuchet MS"/>
            </a:endParaRPr>
          </a:p>
          <a:p>
            <a:pPr marL="241300" marR="34290" lvl="0" indent="-228600" algn="l" rtl="0">
              <a:lnSpc>
                <a:spcPct val="120000"/>
              </a:lnSpc>
              <a:spcBef>
                <a:spcPts val="1010"/>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Try to tie your responsibilities with those listed in the job description for the new position.</a:t>
            </a:r>
            <a:endParaRPr sz="2000">
              <a:solidFill>
                <a:schemeClr val="dk1"/>
              </a:solidFill>
              <a:latin typeface="Trebuchet MS"/>
              <a:ea typeface="Trebuchet MS"/>
              <a:cs typeface="Trebuchet MS"/>
              <a:sym typeface="Trebuchet MS"/>
            </a:endParaRPr>
          </a:p>
          <a:p>
            <a:pPr marL="241300" marR="34290" lvl="0" indent="-228600" algn="l" rtl="0">
              <a:lnSpc>
                <a:spcPct val="120000"/>
              </a:lnSpc>
              <a:spcBef>
                <a:spcPts val="1010"/>
              </a:spcBef>
              <a:spcAft>
                <a:spcPts val="0"/>
              </a:spcAft>
              <a:buClr>
                <a:srgbClr val="B71E42"/>
              </a:buClr>
              <a:buSzPts val="2000"/>
              <a:buFont typeface="Arial"/>
              <a:buChar char="•"/>
            </a:pPr>
            <a:r>
              <a:rPr lang="en-US" sz="2000">
                <a:solidFill>
                  <a:schemeClr val="dk1"/>
                </a:solidFill>
                <a:latin typeface="Trebuchet MS"/>
                <a:ea typeface="Trebuchet MS"/>
                <a:cs typeface="Trebuchet MS"/>
                <a:sym typeface="Trebuchet MS"/>
              </a:rPr>
              <a:t>Be honest. Don't embellish your job because the hiring manager may check your references!</a:t>
            </a:r>
            <a:endParaRPr sz="2000">
              <a:solidFill>
                <a:schemeClr val="dk1"/>
              </a:solidFill>
              <a:latin typeface="Trebuchet MS"/>
              <a:ea typeface="Trebuchet MS"/>
              <a:cs typeface="Trebuchet MS"/>
              <a:sym typeface="Trebuchet M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9">
                                            <p:txEl>
                                              <p:pRg st="0" end="0"/>
                                            </p:txEl>
                                          </p:spTgt>
                                        </p:tgtEl>
                                        <p:attrNameLst>
                                          <p:attrName>style.visibility</p:attrName>
                                        </p:attrNameLst>
                                      </p:cBhvr>
                                      <p:to>
                                        <p:strVal val="visible"/>
                                      </p:to>
                                    </p:set>
                                    <p:animEffect transition="in" filter="fade">
                                      <p:cBhvr>
                                        <p:cTn id="7" dur="1000"/>
                                        <p:tgtEl>
                                          <p:spTgt spid="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9">
                                            <p:txEl>
                                              <p:pRg st="1" end="1"/>
                                            </p:txEl>
                                          </p:spTgt>
                                        </p:tgtEl>
                                        <p:attrNameLst>
                                          <p:attrName>style.visibility</p:attrName>
                                        </p:attrNameLst>
                                      </p:cBhvr>
                                      <p:to>
                                        <p:strVal val="visible"/>
                                      </p:to>
                                    </p:set>
                                    <p:animEffect transition="in" filter="fade">
                                      <p:cBhvr>
                                        <p:cTn id="12" dur="1000"/>
                                        <p:tgtEl>
                                          <p:spTgt spid="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9">
                                            <p:txEl>
                                              <p:pRg st="2" end="2"/>
                                            </p:txEl>
                                          </p:spTgt>
                                        </p:tgtEl>
                                        <p:attrNameLst>
                                          <p:attrName>style.visibility</p:attrName>
                                        </p:attrNameLst>
                                      </p:cBhvr>
                                      <p:to>
                                        <p:strVal val="visible"/>
                                      </p:to>
                                    </p:set>
                                    <p:animEffect transition="in" filter="fade">
                                      <p:cBhvr>
                                        <p:cTn id="17" dur="1000"/>
                                        <p:tgtEl>
                                          <p:spTgt spid="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9">
                                            <p:txEl>
                                              <p:pRg st="3" end="3"/>
                                            </p:txEl>
                                          </p:spTgt>
                                        </p:tgtEl>
                                        <p:attrNameLst>
                                          <p:attrName>style.visibility</p:attrName>
                                        </p:attrNameLst>
                                      </p:cBhvr>
                                      <p:to>
                                        <p:strVal val="visible"/>
                                      </p:to>
                                    </p:set>
                                    <p:animEffect transition="in" filter="fade">
                                      <p:cBhvr>
                                        <p:cTn id="22" dur="1000"/>
                                        <p:tgtEl>
                                          <p:spTgt spid="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2117</Words>
  <Application>Microsoft Office PowerPoint</Application>
  <PresentationFormat>On-screen Show (4:3)</PresentationFormat>
  <Paragraphs>145</Paragraphs>
  <Slides>23</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Noto Sans Symbols</vt:lpstr>
      <vt:lpstr>Trebuchet MS</vt:lpstr>
      <vt:lpstr>Office Theme</vt:lpstr>
      <vt:lpstr>20 Basic Job Interview Questions</vt:lpstr>
      <vt:lpstr>Before we get started…</vt:lpstr>
      <vt:lpstr>1) TELL ME ABOUT YOURSELF.</vt:lpstr>
      <vt:lpstr>2) WHAT IS YOUR GREATEST STRENGTH?</vt:lpstr>
      <vt:lpstr>3) WHAT IS ONE OF YOUR WEAKNESSES?</vt:lpstr>
      <vt:lpstr>4) WHAT ARE YOU PASSIONATE ABOUT? or WHAT ARE YOUR INTERESTS? </vt:lpstr>
      <vt:lpstr>5) HOW DO YOU HANDLE STRESS AND  PRESSURE?</vt:lpstr>
      <vt:lpstr>6) WHAT IS A MAJOR CHALLENGE THAT YOU FACED, AND HOW DID YOU HANDLE IT?</vt:lpstr>
      <vt:lpstr>7) WHAT WERE YOUR RESPONSIBILITIES AT  YOUR PREVIOUS JOB?</vt:lpstr>
      <vt:lpstr>8) WHAT DID YOU LIKE OR DISLIKE ABOUT  YOUR PREVIOUS JOB?</vt:lpstr>
      <vt:lpstr>9) DESCRIBE A DIFFICULT WORK SITUATION  OR PROJECT AND HOW YOU OVERCAME IT.</vt:lpstr>
      <vt:lpstr>10) More questions about your  SOFT SKILLS</vt:lpstr>
      <vt:lpstr>10) Questions about your  SOFT SKILLS (continued)</vt:lpstr>
      <vt:lpstr>11) WHAT IS YOUR BIGGEST  ACCOMPLISHMENT OR FAILURE?</vt:lpstr>
      <vt:lpstr>12) WHAT EXCITES YOU ABOUT WORKING FOR THIS COMPANY?</vt:lpstr>
      <vt:lpstr>13) WHY DO YOU WANT THIS JOB?</vt:lpstr>
      <vt:lpstr>14) WHY SHOULD WE HIRE YOU?</vt:lpstr>
      <vt:lpstr>15) HOW DO YOU EVALUATE SUCCESS?</vt:lpstr>
      <vt:lpstr>16) WHAT ARE YOUR GOALS FOR THE FUTURE?</vt:lpstr>
      <vt:lpstr>17) WHY ARE YOU LEAVING YOUR PRIOR JOB?</vt:lpstr>
      <vt:lpstr>18) WHO WAS YOUR BEST BOSS AND WHO  WAS THE WORST?</vt:lpstr>
      <vt:lpstr>19) QUESTIONS ABOUT YOUR SUPERVISORS  AND CO-WORKERS.</vt:lpstr>
      <vt:lpstr>20) DO YOU HAVE ANY QUESTIONS FOR 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 Basic Job Interview Questions</dc:title>
  <dc:creator>Aaron Adair</dc:creator>
  <cp:lastModifiedBy>Aaron Adair</cp:lastModifiedBy>
  <cp:revision>1</cp:revision>
  <dcterms:created xsi:type="dcterms:W3CDTF">2020-04-20T16:25:46Z</dcterms:created>
  <dcterms:modified xsi:type="dcterms:W3CDTF">2021-12-14T21:02:15Z</dcterms:modified>
</cp:coreProperties>
</file>